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0" r:id="rId4"/>
    <p:sldId id="258" r:id="rId5"/>
    <p:sldId id="259" r:id="rId6"/>
    <p:sldId id="269" r:id="rId7"/>
    <p:sldId id="261" r:id="rId8"/>
    <p:sldId id="270" r:id="rId9"/>
    <p:sldId id="272" r:id="rId10"/>
    <p:sldId id="262" r:id="rId11"/>
    <p:sldId id="271" r:id="rId12"/>
    <p:sldId id="263" r:id="rId13"/>
    <p:sldId id="273" r:id="rId14"/>
    <p:sldId id="274" r:id="rId15"/>
    <p:sldId id="266" r:id="rId16"/>
    <p:sldId id="267" r:id="rId17"/>
    <p:sldId id="27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599"/>
    <a:srgbClr val="D64045"/>
    <a:srgbClr val="FFEE9E"/>
    <a:srgbClr val="EBA0A2"/>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4" autoAdjust="0"/>
    <p:restoredTop sz="94660"/>
  </p:normalViewPr>
  <p:slideViewPr>
    <p:cSldViewPr snapToGrid="0" showGuides="1">
      <p:cViewPr varScale="1">
        <p:scale>
          <a:sx n="80" d="100"/>
          <a:sy n="80" d="100"/>
        </p:scale>
        <p:origin x="1382"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Render image color given spectral information</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Find hyperspectral image databases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Demonstrate how color changes under varying illumination</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Render image color given spectral information</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Find hyperspectral image databases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Demonstrate how color changes under varying illumination</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B11F4-4A81-4A1F-8746-8659FC968F94}" type="datetimeFigureOut">
              <a:rPr lang="en-US" smtClean="0"/>
              <a:t>6/7/2022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9E90C9-F2F6-494D-85E2-0EDE07CE7BCD}" type="slidenum">
              <a:rPr lang="en-US" smtClean="0"/>
              <a:t>‹#›</a:t>
            </a:fld>
            <a:endParaRPr lang="en-US"/>
          </a:p>
        </p:txBody>
      </p:sp>
    </p:spTree>
    <p:extLst>
      <p:ext uri="{BB962C8B-B14F-4D97-AF65-F5344CB8AC3E}">
        <p14:creationId xmlns:p14="http://schemas.microsoft.com/office/powerpoint/2010/main" val="375908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pct5">
          <a:fgClr>
            <a:srgbClr val="EBA0A2"/>
          </a:fgClr>
          <a:bgClr>
            <a:schemeClr val="bg1"/>
          </a:bgClr>
        </a:pattFill>
        <a:effectLst/>
      </p:bgPr>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1E6B18D6-0BB5-F497-2255-DB222DF821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 y="0"/>
            <a:ext cx="3459494" cy="3459494"/>
          </a:xfrm>
          <a:prstGeom prst="rect">
            <a:avLst/>
          </a:prstGeom>
        </p:spPr>
      </p:pic>
      <p:pic>
        <p:nvPicPr>
          <p:cNvPr id="8" name="Graphic 7" descr="An organic corner shape">
            <a:extLst>
              <a:ext uri="{FF2B5EF4-FFF2-40B4-BE49-F238E27FC236}">
                <a16:creationId xmlns:a16="http://schemas.microsoft.com/office/drawing/2014/main" id="{FBA53775-DCD4-0509-C714-D3F696A4CF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197339" y="2920077"/>
            <a:ext cx="3947160" cy="3947160"/>
          </a:xfrm>
          <a:prstGeom prst="rect">
            <a:avLst/>
          </a:prstGeom>
        </p:spPr>
      </p:pic>
      <p:sp>
        <p:nvSpPr>
          <p:cNvPr id="9" name="TextBox 8">
            <a:extLst>
              <a:ext uri="{FF2B5EF4-FFF2-40B4-BE49-F238E27FC236}">
                <a16:creationId xmlns:a16="http://schemas.microsoft.com/office/drawing/2014/main" id="{947C7F35-EA8D-750D-9AF5-DF556ABB4BD4}"/>
              </a:ext>
            </a:extLst>
          </p:cNvPr>
          <p:cNvSpPr txBox="1"/>
          <p:nvPr userDrawn="1"/>
        </p:nvSpPr>
        <p:spPr>
          <a:xfrm>
            <a:off x="3555336" y="2894570"/>
            <a:ext cx="5307925" cy="1862048"/>
          </a:xfrm>
          <a:prstGeom prst="rect">
            <a:avLst/>
          </a:prstGeom>
          <a:noFill/>
          <a:scene3d>
            <a:camera prst="orthographicFront">
              <a:rot lat="20651912" lon="861116" rev="7765"/>
            </a:camera>
            <a:lightRig rig="threePt" dir="t"/>
          </a:scene3d>
        </p:spPr>
        <p:txBody>
          <a:bodyPr wrap="square">
            <a:spAutoFit/>
          </a:bodyPr>
          <a:lstStyle/>
          <a:p>
            <a:pPr algn="l"/>
            <a:r>
              <a:rPr lang="en-PH" sz="115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rPr>
              <a:t>IMAGING</a:t>
            </a:r>
            <a:endParaRPr lang="en-PH" sz="8800" spc="1200" baseline="0" dirty="0">
              <a:solidFill>
                <a:srgbClr val="D64045"/>
              </a:solidFill>
              <a:effectLst/>
              <a:latin typeface="Bahnschrift Condensed" panose="020B0502040204020203" pitchFamily="34" charset="0"/>
              <a:ea typeface="Verdana" panose="020B060403050404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532031" y="1951757"/>
            <a:ext cx="3182796"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rPr>
              <a:t>02</a:t>
            </a:r>
            <a:endParaRPr lang="en-PH" sz="18000" spc="450" baseline="0" dirty="0">
              <a:solidFill>
                <a:srgbClr val="D64045"/>
              </a:solidFill>
              <a:effectLst>
                <a:outerShdw dist="88900" dir="8100000" algn="tl">
                  <a:srgbClr val="467599"/>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81207" y="2281569"/>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bg1"/>
                </a:solidFill>
                <a:effectLst/>
                <a:highlight>
                  <a:srgbClr val="D64045"/>
                </a:highlight>
                <a:latin typeface="Bahnschrift" panose="020B0502040204020203" pitchFamily="34" charset="0"/>
                <a:ea typeface="Verdana" panose="020B0604030504040204" pitchFamily="34" charset="0"/>
              </a:rPr>
              <a:t> ACTIVITY</a:t>
            </a:r>
            <a:r>
              <a:rPr lang="en-PH" sz="2000" b="0" spc="600" baseline="0" dirty="0">
                <a:solidFill>
                  <a:srgbClr val="D64045"/>
                </a:solidFill>
                <a:effectLst/>
                <a:highlight>
                  <a:srgbClr val="D64045"/>
                </a:highlight>
                <a:latin typeface="Bahnschrift" panose="020B0502040204020203" pitchFamily="34" charset="0"/>
                <a:ea typeface="Verdana" panose="020B0604030504040204" pitchFamily="34" charset="0"/>
              </a:rPr>
              <a:t>.</a:t>
            </a:r>
          </a:p>
        </p:txBody>
      </p:sp>
      <p:pic>
        <p:nvPicPr>
          <p:cNvPr id="12" name="Graphic 11" descr="A bicycle">
            <a:extLst>
              <a:ext uri="{FF2B5EF4-FFF2-40B4-BE49-F238E27FC236}">
                <a16:creationId xmlns:a16="http://schemas.microsoft.com/office/drawing/2014/main" id="{13A3FE6E-6DF2-F0E6-7937-9F588181488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892485">
            <a:off x="5589797" y="4542375"/>
            <a:ext cx="2247659" cy="2247659"/>
          </a:xfrm>
          <a:prstGeom prst="rect">
            <a:avLst/>
          </a:prstGeom>
        </p:spPr>
      </p:pic>
      <p:pic>
        <p:nvPicPr>
          <p:cNvPr id="13" name="Graphic 12" descr="A flying paper airplane">
            <a:extLst>
              <a:ext uri="{FF2B5EF4-FFF2-40B4-BE49-F238E27FC236}">
                <a16:creationId xmlns:a16="http://schemas.microsoft.com/office/drawing/2014/main" id="{E2C6845B-5E15-2A9C-9E89-55FA3B165CA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1608">
            <a:off x="2416941" y="1088686"/>
            <a:ext cx="1540489" cy="1540489"/>
          </a:xfrm>
          <a:prstGeom prst="rect">
            <a:avLst/>
          </a:prstGeom>
        </p:spPr>
      </p:pic>
      <p:sp>
        <p:nvSpPr>
          <p:cNvPr id="14" name="TextBox 13">
            <a:extLst>
              <a:ext uri="{FF2B5EF4-FFF2-40B4-BE49-F238E27FC236}">
                <a16:creationId xmlns:a16="http://schemas.microsoft.com/office/drawing/2014/main" id="{E670B408-8A73-CABA-E1F7-F58EEBB57794}"/>
              </a:ext>
            </a:extLst>
          </p:cNvPr>
          <p:cNvSpPr txBox="1"/>
          <p:nvPr userDrawn="1"/>
        </p:nvSpPr>
        <p:spPr>
          <a:xfrm>
            <a:off x="2624284" y="1652896"/>
            <a:ext cx="5957740" cy="1908215"/>
          </a:xfrm>
          <a:prstGeom prst="rect">
            <a:avLst/>
          </a:prstGeom>
          <a:noFill/>
          <a:scene3d>
            <a:camera prst="orthographicFront">
              <a:rot lat="20651912" lon="861116" rev="7765"/>
            </a:camera>
            <a:lightRig rig="threePt" dir="t"/>
          </a:scene3d>
        </p:spPr>
        <p:txBody>
          <a:bodyPr wrap="square">
            <a:spAutoFit/>
          </a:bodyPr>
          <a:lstStyle/>
          <a:p>
            <a:pPr algn="r"/>
            <a:r>
              <a:rPr lang="en-PH" sz="11800" spc="0" baseline="0" dirty="0">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SPECTRAL</a:t>
            </a:r>
          </a:p>
        </p:txBody>
      </p:sp>
      <p:sp>
        <p:nvSpPr>
          <p:cNvPr id="15" name="TextBox 14">
            <a:extLst>
              <a:ext uri="{FF2B5EF4-FFF2-40B4-BE49-F238E27FC236}">
                <a16:creationId xmlns:a16="http://schemas.microsoft.com/office/drawing/2014/main" id="{8C04A42D-AE94-8346-1BE4-49CE0719908A}"/>
              </a:ext>
            </a:extLst>
          </p:cNvPr>
          <p:cNvSpPr txBox="1"/>
          <p:nvPr userDrawn="1"/>
        </p:nvSpPr>
        <p:spPr>
          <a:xfrm>
            <a:off x="4340816" y="144121"/>
            <a:ext cx="4745620" cy="738664"/>
          </a:xfrm>
          <a:prstGeom prst="rect">
            <a:avLst/>
          </a:prstGeom>
          <a:noFill/>
        </p:spPr>
        <p:txBody>
          <a:bodyPr wrap="square">
            <a:spAutoFit/>
          </a:bodyPr>
          <a:lstStyle/>
          <a:p>
            <a:pPr algn="r"/>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PHYSICS 301</a:t>
            </a:r>
          </a:p>
          <a:p>
            <a:pPr algn="r"/>
            <a:r>
              <a:rPr lang="en-PH" sz="1400" b="0" spc="600" baseline="0" dirty="0">
                <a:solidFill>
                  <a:srgbClr val="D64045"/>
                </a:solidFill>
                <a:effectLst/>
                <a:latin typeface="Bahnschrift" panose="020B0502040204020203" pitchFamily="34" charset="0"/>
                <a:ea typeface="Verdana" panose="020B0604030504040204" pitchFamily="34" charset="0"/>
              </a:rPr>
              <a:t>Advanced Signal and</a:t>
            </a:r>
            <a:br>
              <a:rPr lang="en-PH" sz="1400" b="0" spc="600" baseline="0" dirty="0">
                <a:solidFill>
                  <a:srgbClr val="D64045"/>
                </a:solidFill>
                <a:effectLst/>
                <a:latin typeface="Bahnschrift" panose="020B0502040204020203" pitchFamily="34" charset="0"/>
                <a:ea typeface="Verdana" panose="020B0604030504040204" pitchFamily="34" charset="0"/>
              </a:rPr>
            </a:br>
            <a:r>
              <a:rPr lang="en-PH" sz="1400" b="0" spc="600" baseline="0" dirty="0">
                <a:solidFill>
                  <a:srgbClr val="D64045"/>
                </a:solidFill>
                <a:effectLst/>
                <a:latin typeface="Bahnschrift" panose="020B0502040204020203" pitchFamily="34" charset="0"/>
                <a:ea typeface="Verdana" panose="020B0604030504040204" pitchFamily="34" charset="0"/>
              </a:rPr>
              <a:t> Image Processing </a:t>
            </a:r>
          </a:p>
        </p:txBody>
      </p:sp>
      <p:sp>
        <p:nvSpPr>
          <p:cNvPr id="16" name="TextBox 15">
            <a:extLst>
              <a:ext uri="{FF2B5EF4-FFF2-40B4-BE49-F238E27FC236}">
                <a16:creationId xmlns:a16="http://schemas.microsoft.com/office/drawing/2014/main" id="{DD38BE78-C231-5B31-4D94-74991908A518}"/>
              </a:ext>
            </a:extLst>
          </p:cNvPr>
          <p:cNvSpPr txBox="1"/>
          <p:nvPr userDrawn="1"/>
        </p:nvSpPr>
        <p:spPr>
          <a:xfrm>
            <a:off x="201529" y="6007206"/>
            <a:ext cx="4745620" cy="738664"/>
          </a:xfrm>
          <a:prstGeom prst="rect">
            <a:avLst/>
          </a:prstGeom>
          <a:noFill/>
        </p:spPr>
        <p:txBody>
          <a:bodyPr wrap="square">
            <a:spAutoFit/>
          </a:bodyPr>
          <a:lstStyle/>
          <a:p>
            <a:pPr lvl="1" algn="l"/>
            <a:r>
              <a:rPr lang="en-PH" sz="1400" b="0" spc="600" baseline="0" dirty="0">
                <a:solidFill>
                  <a:srgbClr val="D64045"/>
                </a:solidFill>
                <a:effectLst/>
                <a:latin typeface="Bahnschrift" panose="020B0502040204020203" pitchFamily="34" charset="0"/>
                <a:ea typeface="Verdana" panose="020B0604030504040204" pitchFamily="34" charset="0"/>
              </a:rPr>
              <a:t>Rene L. Principe Jr.</a:t>
            </a:r>
          </a:p>
          <a:p>
            <a:pPr lvl="1" algn="l"/>
            <a:r>
              <a:rPr lang="en-PH" sz="1400" b="0" spc="600" baseline="0" dirty="0">
                <a:solidFill>
                  <a:srgbClr val="D64045"/>
                </a:solidFill>
                <a:effectLst/>
                <a:latin typeface="Bahnschrift" panose="020B0502040204020203" pitchFamily="34" charset="0"/>
                <a:ea typeface="Verdana" panose="020B0604030504040204" pitchFamily="34" charset="0"/>
              </a:rPr>
              <a:t>2015-04622</a:t>
            </a:r>
            <a:endPar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endParaRPr>
          </a:p>
          <a:p>
            <a:pPr algn="l"/>
            <a:r>
              <a:rPr lang="en-PH" sz="1400" b="1" spc="600" baseline="0" dirty="0">
                <a:solidFill>
                  <a:schemeClr val="bg1"/>
                </a:solidFill>
                <a:effectLst/>
                <a:highlight>
                  <a:srgbClr val="D64045"/>
                </a:highlight>
                <a:latin typeface="Bahnschrift" panose="020B0502040204020203" pitchFamily="34" charset="0"/>
                <a:ea typeface="Verdana" panose="020B0604030504040204" pitchFamily="34" charset="0"/>
              </a:rPr>
              <a:t> Dr. Maricor N. Soriano</a:t>
            </a:r>
          </a:p>
        </p:txBody>
      </p:sp>
      <p:pic>
        <p:nvPicPr>
          <p:cNvPr id="17" name="Picture 16" descr="A picture containing background pattern&#10;&#10;Description automatically generated">
            <a:extLst>
              <a:ext uri="{FF2B5EF4-FFF2-40B4-BE49-F238E27FC236}">
                <a16:creationId xmlns:a16="http://schemas.microsoft.com/office/drawing/2014/main" id="{1D0EB5BD-6386-2DD1-CCF7-34D884BF293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01529" y="144121"/>
            <a:ext cx="849365" cy="849365"/>
          </a:xfrm>
          <a:prstGeom prst="rect">
            <a:avLst/>
          </a:prstGeom>
        </p:spPr>
      </p:pic>
    </p:spTree>
    <p:extLst>
      <p:ext uri="{BB962C8B-B14F-4D97-AF65-F5344CB8AC3E}">
        <p14:creationId xmlns:p14="http://schemas.microsoft.com/office/powerpoint/2010/main" val="104061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301 - Advanced Signal and Image Processing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199" y="2078912"/>
            <a:ext cx="6377233" cy="1143536"/>
            <a:chOff x="457199" y="3429000"/>
            <a:chExt cx="6377233"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199" y="3791354"/>
              <a:ext cx="6377233"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key take-aways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467599"/>
              </a:buClr>
              <a:buSzPct val="100000"/>
              <a:buFont typeface="Wingdings" panose="05000000000000000000" pitchFamily="2" charset="2"/>
              <a:buChar char="§"/>
              <a:defRPr sz="1200" spc="0">
                <a:solidFill>
                  <a:srgbClr val="467599"/>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467599"/>
                </a:highlight>
                <a:latin typeface="Bahnschrift" panose="020B0502040204020203" pitchFamily="34" charset="0"/>
                <a:ea typeface="Verdana" panose="020B0604030504040204" pitchFamily="34" charset="0"/>
              </a:rPr>
              <a:t> SOURCE CODE</a:t>
            </a:r>
          </a:p>
        </p:txBody>
      </p:sp>
    </p:spTree>
    <p:extLst>
      <p:ext uri="{BB962C8B-B14F-4D97-AF65-F5344CB8AC3E}">
        <p14:creationId xmlns:p14="http://schemas.microsoft.com/office/powerpoint/2010/main" val="250583042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1D3354"/>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467599"/>
                </a:solidFill>
                <a:effectLst>
                  <a:outerShdw dist="38100" dir="8100000" algn="tr" rotWithShape="0">
                    <a:srgbClr val="D64045"/>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44260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latin typeface="Bahnschrift SemiBold" panose="020B0502040204020203" pitchFamily="34" charset="0"/>
              </a:rPr>
              <a:t>		 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218650"/>
            <a:ext cx="8058152" cy="2046387"/>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C00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D64045"/>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196343"/>
            <a:ext cx="1057912" cy="1057912"/>
          </a:xfrm>
          <a:prstGeom prst="rect">
            <a:avLst/>
          </a:prstGeom>
          <a:effectLst>
            <a:outerShdw dist="38100" dir="8100000" algn="tr" rotWithShape="0">
              <a:srgbClr val="467599"/>
            </a:outerShdw>
          </a:effectLst>
        </p:spPr>
      </p:pic>
    </p:spTree>
    <p:extLst>
      <p:ext uri="{BB962C8B-B14F-4D97-AF65-F5344CB8AC3E}">
        <p14:creationId xmlns:p14="http://schemas.microsoft.com/office/powerpoint/2010/main" val="155487347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1D3354"/>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6" name="Google Shape;29;p31">
            <a:extLst>
              <a:ext uri="{FF2B5EF4-FFF2-40B4-BE49-F238E27FC236}">
                <a16:creationId xmlns:a16="http://schemas.microsoft.com/office/drawing/2014/main" id="{7837D806-4E64-23EB-B7EF-422D3E295C48}"/>
              </a:ext>
            </a:extLst>
          </p:cNvPr>
          <p:cNvSpPr txBox="1">
            <a:spLocks noGrp="1"/>
          </p:cNvSpPr>
          <p:nvPr>
            <p:ph type="body" idx="10" hasCustomPrompt="1"/>
          </p:nvPr>
        </p:nvSpPr>
        <p:spPr>
          <a:xfrm>
            <a:off x="628649" y="3825216"/>
            <a:ext cx="8058152" cy="2263067"/>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C00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a:ln w="0">
                  <a:noFill/>
                </a:ln>
                <a:solidFill>
                  <a:srgbClr val="467599"/>
                </a:solidFill>
                <a:effectLst>
                  <a:outerShdw dist="38100" dir="8100000" algn="tr" rotWithShape="0">
                    <a:srgbClr val="D64045"/>
                  </a:outerShdw>
                </a:effectLst>
                <a:latin typeface="Bahnschrift Condense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D64045"/>
            </a:outerShdw>
          </a:effectLst>
        </p:spPr>
      </p:pic>
      <p:grpSp>
        <p:nvGrpSpPr>
          <p:cNvPr id="2" name="Group 1">
            <a:extLst>
              <a:ext uri="{FF2B5EF4-FFF2-40B4-BE49-F238E27FC236}">
                <a16:creationId xmlns:a16="http://schemas.microsoft.com/office/drawing/2014/main" id="{D114E981-5F8C-7BA9-CF82-44AEC5F9E084}"/>
              </a:ext>
            </a:extLst>
          </p:cNvPr>
          <p:cNvGrpSpPr/>
          <p:nvPr userDrawn="1"/>
        </p:nvGrpSpPr>
        <p:grpSpPr>
          <a:xfrm>
            <a:off x="457200" y="2618293"/>
            <a:ext cx="5773918" cy="1143536"/>
            <a:chOff x="457200" y="3429000"/>
            <a:chExt cx="5773918" cy="1143536"/>
          </a:xfrm>
        </p:grpSpPr>
        <p:sp>
          <p:nvSpPr>
            <p:cNvPr id="28" name="Google Shape;28;p31">
              <a:extLst>
                <a:ext uri="{FF2B5EF4-FFF2-40B4-BE49-F238E27FC236}">
                  <a16:creationId xmlns:a16="http://schemas.microsoft.com/office/drawing/2014/main" id="{C97DEDAA-1D77-0A63-E92F-51EF6203FDCA}"/>
                </a:ext>
              </a:extLst>
            </p:cNvPr>
            <p:cNvSpPr txBox="1">
              <a:spLocks/>
            </p:cNvSpPr>
            <p:nvPr userDrawn="1"/>
          </p:nvSpPr>
          <p:spPr>
            <a:xfrm>
              <a:off x="457200" y="379135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t>		 key take-aways</a:t>
              </a:r>
            </a:p>
          </p:txBody>
        </p:sp>
        <p:pic>
          <p:nvPicPr>
            <p:cNvPr id="46" name="Graphic 45" descr="A lightbulb">
              <a:extLst>
                <a:ext uri="{FF2B5EF4-FFF2-40B4-BE49-F238E27FC236}">
                  <a16:creationId xmlns:a16="http://schemas.microsoft.com/office/drawing/2014/main" id="{A0A226B9-CBEE-72E7-130E-A2EF0BE7B0AF}"/>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467599"/>
              </a:outerShdw>
            </a:effectLst>
          </p:spPr>
        </p:pic>
      </p:gr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301 - Advanced Signal and Image Processing</a:t>
            </a:r>
            <a:endParaRPr lang="en-US" dirty="0"/>
          </a:p>
        </p:txBody>
      </p:sp>
      <p:sp>
        <p:nvSpPr>
          <p:cNvPr id="2" name="Title 1"/>
          <p:cNvSpPr>
            <a:spLocks noGrp="1"/>
          </p:cNvSpPr>
          <p:nvPr>
            <p:ph type="title"/>
          </p:nvPr>
        </p:nvSpPr>
        <p:spPr/>
        <p:txBody>
          <a:bodyPr/>
          <a:lstStyle>
            <a:lvl1pPr>
              <a:defRPr spc="-300">
                <a:latin typeface="Bahnschrift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93858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301 - Advanced Signal and Image Processing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301 - Advanced Signal and Image Processing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301 - Advanced Signal and Image Processing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301 - Advanced Signal and Image Processing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phic 6" descr="An organic corner shape">
            <a:extLst>
              <a:ext uri="{FF2B5EF4-FFF2-40B4-BE49-F238E27FC236}">
                <a16:creationId xmlns:a16="http://schemas.microsoft.com/office/drawing/2014/main" id="{2253A2A4-E159-C8E1-4994-6600574E534A}"/>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flipH="1">
            <a:off x="5197339" y="2920077"/>
            <a:ext cx="3947160" cy="3947160"/>
          </a:xfrm>
          <a:prstGeom prst="rect">
            <a:avLst/>
          </a:prstGeom>
        </p:spPr>
      </p:pic>
      <p:pic>
        <p:nvPicPr>
          <p:cNvPr id="8" name="Graphic 7" descr="An organic corner shape">
            <a:extLst>
              <a:ext uri="{FF2B5EF4-FFF2-40B4-BE49-F238E27FC236}">
                <a16:creationId xmlns:a16="http://schemas.microsoft.com/office/drawing/2014/main" id="{A5B2AEFB-4387-992C-E516-4548C939BCE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200000" flipH="1">
            <a:off x="-1" y="0"/>
            <a:ext cx="3459494" cy="3459494"/>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D64045"/>
                </a:solidFill>
                <a:latin typeface="Bahnschrift Condensed" panose="020B0502040204020203" pitchFamily="34" charset="0"/>
              </a:defRPr>
            </a:lvl1pPr>
          </a:lstStyle>
          <a:p>
            <a:r>
              <a:rPr lang="en-US"/>
              <a:t>Physics 301 - Advanced Signal and Image Processing</a:t>
            </a:r>
            <a:endParaRPr lang="en-US" dirty="0"/>
          </a:p>
        </p:txBody>
      </p:sp>
      <p:sp>
        <p:nvSpPr>
          <p:cNvPr id="6" name="Slide Number Placeholder 5"/>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D64045"/>
                </a:solidFill>
                <a:latin typeface="Bahnschrift Condensed" panose="020B0502040204020203" pitchFamily="34" charset="0"/>
              </a:defRPr>
            </a:lvl1pPr>
          </a:lstStyle>
          <a:p>
            <a:fld id="{8262CFD8-7A98-47E6-A2CC-B17DDA24BA0E}" type="slidenum">
              <a:rPr lang="en-US" smtClean="0"/>
              <a:pPr/>
              <a:t>‹#›</a:t>
            </a:fld>
            <a:endParaRPr lang="en-US"/>
          </a:p>
        </p:txBody>
      </p:sp>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72"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dt="0"/>
  <p:txStyles>
    <p:title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1000"/>
        </a:spcBef>
        <a:buClr>
          <a:srgbClr val="C00000"/>
        </a:buClr>
        <a:buFont typeface="Wingdings" panose="05000000000000000000" pitchFamily="2" charset="2"/>
        <a:buChar char="§"/>
        <a:defRPr sz="2400" b="0" kern="1200">
          <a:solidFill>
            <a:schemeClr val="tx1"/>
          </a:solidFill>
          <a:latin typeface="Bahnschrift SemiLight" panose="020B0502040204020203" pitchFamily="34" charset="0"/>
          <a:ea typeface="+mn-ea"/>
          <a:cs typeface="+mn-cs"/>
        </a:defRPr>
      </a:lvl1pPr>
      <a:lvl2pPr marL="685800" indent="-228600" algn="l" defTabSz="914400" rtl="0" eaLnBrk="1" latinLnBrk="0" hangingPunct="1">
        <a:lnSpc>
          <a:spcPct val="100000"/>
        </a:lnSpc>
        <a:spcBef>
          <a:spcPts val="500"/>
        </a:spcBef>
        <a:buClr>
          <a:srgbClr val="C00000"/>
        </a:buClr>
        <a:buFont typeface="Wingdings" panose="05000000000000000000" pitchFamily="2" charset="2"/>
        <a:buChar char="§"/>
        <a:defRPr sz="2000" kern="1200">
          <a:solidFill>
            <a:schemeClr val="tx1"/>
          </a:solidFill>
          <a:latin typeface="Bahnschrift SemiLight" panose="020B0502040204020203" pitchFamily="34" charset="0"/>
          <a:ea typeface="+mn-ea"/>
          <a:cs typeface="+mn-cs"/>
        </a:defRPr>
      </a:lvl2pPr>
      <a:lvl3pPr marL="1143000" indent="-228600" algn="l" defTabSz="914400" rtl="0" eaLnBrk="1" latinLnBrk="0" hangingPunct="1">
        <a:lnSpc>
          <a:spcPct val="100000"/>
        </a:lnSpc>
        <a:spcBef>
          <a:spcPts val="500"/>
        </a:spcBef>
        <a:buClr>
          <a:srgbClr val="C00000"/>
        </a:buClr>
        <a:buFont typeface="Wingdings" panose="05000000000000000000" pitchFamily="2" charset="2"/>
        <a:buChar char="§"/>
        <a:defRPr sz="1800" kern="1200">
          <a:solidFill>
            <a:schemeClr val="tx1"/>
          </a:solidFill>
          <a:latin typeface="Bahnschrift SemiLight" panose="020B0502040204020203" pitchFamily="34" charset="0"/>
          <a:ea typeface="+mn-ea"/>
          <a:cs typeface="+mn-cs"/>
        </a:defRPr>
      </a:lvl3pPr>
      <a:lvl4pPr marL="16002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4pPr>
      <a:lvl5pPr marL="2057400" indent="-228600" algn="l" defTabSz="914400" rtl="0" eaLnBrk="1" latinLnBrk="0" hangingPunct="1">
        <a:lnSpc>
          <a:spcPct val="100000"/>
        </a:lnSpc>
        <a:spcBef>
          <a:spcPts val="500"/>
        </a:spcBef>
        <a:buClr>
          <a:srgbClr val="C00000"/>
        </a:buClr>
        <a:buFont typeface="Wingdings" panose="05000000000000000000" pitchFamily="2" charset="2"/>
        <a:buChar char="§"/>
        <a:defRPr sz="1600" kern="1200">
          <a:solidFill>
            <a:schemeClr val="tx1"/>
          </a:solidFill>
          <a:latin typeface="Bahnschrift Semi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hyperlink" Target="http://www.rit-mcsl.org/UsefulData/Fluorescents.xls" TargetMode="External"/><Relationship Id="rId2" Type="http://schemas.openxmlformats.org/officeDocument/2006/relationships/hyperlink" Target="http://www.rit-mcsl.org/UsefulData/D65_and_A.xls" TargetMode="External"/><Relationship Id="rId1" Type="http://schemas.openxmlformats.org/officeDocument/2006/relationships/slideLayout" Target="../slideLayouts/slideLayout3.xml"/><Relationship Id="rId6" Type="http://schemas.openxmlformats.org/officeDocument/2006/relationships/hyperlink" Target="https://rlprincipe.wixsite.com/reneprincipejr/thesis" TargetMode="External"/><Relationship Id="rId5" Type="http://schemas.openxmlformats.org/officeDocument/2006/relationships/hyperlink" Target="https://nae-lab.org/~rei/research/cs/zhao/database.html" TargetMode="External"/><Relationship Id="rId4" Type="http://schemas.openxmlformats.org/officeDocument/2006/relationships/hyperlink" Target="http://www.rit-mcsl.org/UsefulData/MacbethColorChecker.xl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rive.google.com/file/d/11CcCc9426zSVE6Q-W3ltP06D5uXa8Y3v/view?usp=sharing" TargetMode="External"/><Relationship Id="rId3" Type="http://schemas.openxmlformats.org/officeDocument/2006/relationships/diagramLayout" Target="../diagrams/layout1.xml"/><Relationship Id="rId7" Type="http://schemas.openxmlformats.org/officeDocument/2006/relationships/hyperlink" Target="https://github.com/reneprincipejr/Physics-301/blob/main/02%20Spectral%20Imaging/Activity%202%20-%20Spectral%20Imaging.ipynb"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image" Target="../media/image27.png"/><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00.png"/><Relationship Id="rId1" Type="http://schemas.openxmlformats.org/officeDocument/2006/relationships/slideLayout" Target="../slideLayouts/slideLayout5.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svg"/><Relationship Id="rId32" Type="http://schemas.openxmlformats.org/officeDocument/2006/relationships/image" Target="../media/image53.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20.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33DDF6F-5A37-C5EB-812E-CA45A5D5D22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850F4EFA-B109-B585-8CA1-06DDEA2F1282}"/>
              </a:ext>
            </a:extLst>
          </p:cNvPr>
          <p:cNvSpPr>
            <a:spLocks noGrp="1"/>
          </p:cNvSpPr>
          <p:nvPr>
            <p:ph type="sldNum" sz="quarter" idx="12"/>
          </p:nvPr>
        </p:nvSpPr>
        <p:spPr/>
        <p:txBody>
          <a:bodyPr/>
          <a:lstStyle/>
          <a:p>
            <a:fld id="{8262CFD8-7A98-47E6-A2CC-B17DDA24BA0E}" type="slidenum">
              <a:rPr lang="en-US" smtClean="0"/>
              <a:t>10</a:t>
            </a:fld>
            <a:endParaRPr lang="en-US"/>
          </a:p>
        </p:txBody>
      </p:sp>
      <p:pic>
        <p:nvPicPr>
          <p:cNvPr id="6156" name="Picture 12">
            <a:extLst>
              <a:ext uri="{FF2B5EF4-FFF2-40B4-BE49-F238E27FC236}">
                <a16:creationId xmlns:a16="http://schemas.microsoft.com/office/drawing/2014/main" id="{10DBAD6C-5EC9-96B6-8409-6C135085B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17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E5048E-F8B3-A839-4E15-B0D9FBEDC94E}"/>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99B376C7-9F2C-CD31-92C0-64AA49164717}"/>
              </a:ext>
            </a:extLst>
          </p:cNvPr>
          <p:cNvSpPr>
            <a:spLocks noGrp="1"/>
          </p:cNvSpPr>
          <p:nvPr>
            <p:ph type="sldNum" sz="quarter" idx="12"/>
          </p:nvPr>
        </p:nvSpPr>
        <p:spPr/>
        <p:txBody>
          <a:bodyPr/>
          <a:lstStyle/>
          <a:p>
            <a:fld id="{8262CFD8-7A98-47E6-A2CC-B17DDA24BA0E}" type="slidenum">
              <a:rPr lang="en-US" smtClean="0"/>
              <a:t>11</a:t>
            </a:fld>
            <a:endParaRPr lang="en-US"/>
          </a:p>
        </p:txBody>
      </p:sp>
      <p:pic>
        <p:nvPicPr>
          <p:cNvPr id="5132" name="Picture 12">
            <a:extLst>
              <a:ext uri="{FF2B5EF4-FFF2-40B4-BE49-F238E27FC236}">
                <a16:creationId xmlns:a16="http://schemas.microsoft.com/office/drawing/2014/main" id="{5F964E24-6304-272B-F1D3-5F36F7FF3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0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3B718F-C608-0EE6-00B1-9D252F180ADC}"/>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573E36FE-C823-4D7E-59F7-0DD37E11699F}"/>
              </a:ext>
            </a:extLst>
          </p:cNvPr>
          <p:cNvSpPr>
            <a:spLocks noGrp="1"/>
          </p:cNvSpPr>
          <p:nvPr>
            <p:ph type="sldNum" sz="quarter" idx="12"/>
          </p:nvPr>
        </p:nvSpPr>
        <p:spPr/>
        <p:txBody>
          <a:bodyPr/>
          <a:lstStyle/>
          <a:p>
            <a:fld id="{8262CFD8-7A98-47E6-A2CC-B17DDA24BA0E}" type="slidenum">
              <a:rPr lang="en-US" smtClean="0"/>
              <a:t>12</a:t>
            </a:fld>
            <a:endParaRPr lang="en-US"/>
          </a:p>
        </p:txBody>
      </p:sp>
      <p:pic>
        <p:nvPicPr>
          <p:cNvPr id="7172" name="Picture 4">
            <a:extLst>
              <a:ext uri="{FF2B5EF4-FFF2-40B4-BE49-F238E27FC236}">
                <a16:creationId xmlns:a16="http://schemas.microsoft.com/office/drawing/2014/main" id="{871BBE46-E2D6-DF56-4670-FAB5E2EC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1303"/>
            <a:ext cx="8229600" cy="60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84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6E31F9-77F8-2674-6B9F-77B999AE728F}"/>
              </a:ext>
            </a:extLst>
          </p:cNvPr>
          <p:cNvSpPr>
            <a:spLocks noGrp="1"/>
          </p:cNvSpPr>
          <p:nvPr>
            <p:ph idx="1"/>
          </p:nvPr>
        </p:nvSpPr>
        <p:spPr/>
        <p:txBody>
          <a:bodyPr/>
          <a:lstStyle/>
          <a:p>
            <a:pPr marL="0" indent="0">
              <a:buNone/>
            </a:pPr>
            <a:r>
              <a:rPr lang="en-US" sz="1800" dirty="0"/>
              <a:t>Now, we extend the rendition into the domain of </a:t>
            </a:r>
            <a:r>
              <a:rPr lang="en-US" sz="1800" dirty="0">
                <a:latin typeface="Bahnschrift SemiBold" panose="020B0502040204020203" pitchFamily="34" charset="0"/>
              </a:rPr>
              <a:t>hyperspectral image cube </a:t>
            </a:r>
            <a:r>
              <a:rPr lang="en-US" sz="1800" dirty="0"/>
              <a:t>which contains two spatial and one spectral dimension. Essentially, think of each single pixel in the image as an object which has its own reflectance information. Employing the same spectral imaging technique, we can render an entire RGB image instead of a single patch. </a:t>
            </a:r>
          </a:p>
          <a:p>
            <a:pPr marL="0" indent="457200">
              <a:buNone/>
            </a:pPr>
            <a:r>
              <a:rPr lang="en-US" sz="1800" dirty="0"/>
              <a:t>Here we use the </a:t>
            </a:r>
            <a:r>
              <a:rPr lang="en-US" sz="1800" dirty="0">
                <a:latin typeface="Bahnschrift SemiBold" panose="020B0502040204020203" pitchFamily="34" charset="0"/>
              </a:rPr>
              <a:t>CAVE hyperspectral dataset </a:t>
            </a:r>
            <a:r>
              <a:rPr lang="en-US" sz="1800" dirty="0"/>
              <a:t>[3]. The spectral images shown below are snapshots at a given wavelength. As expected, the </a:t>
            </a:r>
            <a:r>
              <a:rPr lang="en-US" sz="1800" dirty="0">
                <a:solidFill>
                  <a:srgbClr val="467599"/>
                </a:solidFill>
                <a:latin typeface="Bahnschrift SemiBold" panose="020B0502040204020203" pitchFamily="34" charset="0"/>
              </a:rPr>
              <a:t>blue</a:t>
            </a:r>
            <a:r>
              <a:rPr lang="en-US" sz="1800" dirty="0">
                <a:solidFill>
                  <a:srgbClr val="467599"/>
                </a:solidFill>
              </a:rPr>
              <a:t> </a:t>
            </a:r>
            <a:r>
              <a:rPr lang="en-US" sz="1800" dirty="0">
                <a:solidFill>
                  <a:srgbClr val="467599"/>
                </a:solidFill>
                <a:latin typeface="Bahnschrift SemiBold" panose="020B0502040204020203" pitchFamily="34" charset="0"/>
              </a:rPr>
              <a:t>feathers</a:t>
            </a:r>
            <a:r>
              <a:rPr lang="en-US" sz="1800" dirty="0">
                <a:solidFill>
                  <a:srgbClr val="467599"/>
                </a:solidFill>
              </a:rPr>
              <a:t> </a:t>
            </a:r>
            <a:r>
              <a:rPr lang="en-US" sz="1800" dirty="0"/>
              <a:t>had high reflectance on the </a:t>
            </a:r>
            <a:r>
              <a:rPr lang="en-US" sz="1800" dirty="0">
                <a:solidFill>
                  <a:srgbClr val="467599"/>
                </a:solidFill>
                <a:latin typeface="Bahnschrift SemiBold" panose="020B0502040204020203" pitchFamily="34" charset="0"/>
              </a:rPr>
              <a:t>bluish</a:t>
            </a:r>
            <a:r>
              <a:rPr lang="en-US" sz="1800" dirty="0">
                <a:solidFill>
                  <a:srgbClr val="467599"/>
                </a:solidFill>
              </a:rPr>
              <a:t> </a:t>
            </a:r>
            <a:r>
              <a:rPr lang="en-US" sz="1800" dirty="0">
                <a:solidFill>
                  <a:srgbClr val="467599"/>
                </a:solidFill>
                <a:latin typeface="Bahnschrift SemiBold" panose="020B0502040204020203" pitchFamily="34" charset="0"/>
              </a:rPr>
              <a:t>wavelengths</a:t>
            </a:r>
            <a:r>
              <a:rPr lang="en-US" sz="1800" dirty="0">
                <a:solidFill>
                  <a:srgbClr val="467599"/>
                </a:solidFill>
              </a:rPr>
              <a:t> (</a:t>
            </a:r>
            <a:r>
              <a:rPr lang="en-US" sz="1800" dirty="0">
                <a:solidFill>
                  <a:srgbClr val="467599"/>
                </a:solidFill>
                <a:latin typeface="Bahnschrift SemiBold" panose="020B0502040204020203" pitchFamily="34" charset="0"/>
              </a:rPr>
              <a:t>near</a:t>
            </a:r>
            <a:r>
              <a:rPr lang="en-US" sz="1800" dirty="0">
                <a:solidFill>
                  <a:srgbClr val="467599"/>
                </a:solidFill>
              </a:rPr>
              <a:t> </a:t>
            </a:r>
            <a:r>
              <a:rPr lang="en-US" sz="1800" dirty="0">
                <a:solidFill>
                  <a:srgbClr val="467599"/>
                </a:solidFill>
                <a:latin typeface="Bahnschrift SemiBold" panose="020B0502040204020203" pitchFamily="34" charset="0"/>
              </a:rPr>
              <a:t>400</a:t>
            </a:r>
            <a:r>
              <a:rPr lang="en-US" sz="1800" dirty="0">
                <a:solidFill>
                  <a:srgbClr val="467599"/>
                </a:solidFill>
              </a:rPr>
              <a:t> </a:t>
            </a:r>
            <a:r>
              <a:rPr lang="en-US" sz="1800" dirty="0">
                <a:solidFill>
                  <a:srgbClr val="467599"/>
                </a:solidFill>
                <a:latin typeface="Bahnschrift SemiBold" panose="020B0502040204020203" pitchFamily="34" charset="0"/>
              </a:rPr>
              <a:t>nm</a:t>
            </a:r>
            <a:r>
              <a:rPr lang="en-US" sz="1800" dirty="0">
                <a:solidFill>
                  <a:srgbClr val="467599"/>
                </a:solidFill>
              </a:rPr>
              <a:t>)</a:t>
            </a:r>
            <a:r>
              <a:rPr lang="en-US" sz="1800" dirty="0"/>
              <a:t>. The </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rgbClr val="00B050"/>
                </a:solidFill>
                <a:latin typeface="Bahnschrift SemiBold" panose="020B0502040204020203" pitchFamily="34" charset="0"/>
              </a:rPr>
              <a:t>green</a:t>
            </a:r>
            <a:r>
              <a:rPr lang="en-US" sz="1800" dirty="0"/>
              <a:t> and the </a:t>
            </a:r>
            <a:r>
              <a:rPr lang="en-US" sz="1800" dirty="0">
                <a:solidFill>
                  <a:srgbClr val="C00000"/>
                </a:solidFill>
                <a:latin typeface="Bahnschrift SemiBold" panose="020B0502040204020203" pitchFamily="34" charset="0"/>
              </a:rPr>
              <a:t>red</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t> feathers show high reflectance on 550 nm and 660 nm, respectively. The white feather is highly reflective across all wavelength; very opposite to how the black feather reflects light.</a:t>
            </a:r>
          </a:p>
          <a:p>
            <a:pPr marL="0" indent="0">
              <a:buNone/>
            </a:pPr>
            <a:endParaRPr lang="en-US" sz="2000" dirty="0"/>
          </a:p>
          <a:p>
            <a:pPr marL="0" indent="0">
              <a:buNone/>
            </a:pPr>
            <a:endParaRPr lang="en-US" sz="1800" dirty="0"/>
          </a:p>
          <a:p>
            <a:pPr marL="0" indent="0">
              <a:buNone/>
            </a:pPr>
            <a:endParaRPr lang="en-US" sz="1800" dirty="0"/>
          </a:p>
        </p:txBody>
      </p:sp>
      <p:sp>
        <p:nvSpPr>
          <p:cNvPr id="2" name="Footer Placeholder 1">
            <a:extLst>
              <a:ext uri="{FF2B5EF4-FFF2-40B4-BE49-F238E27FC236}">
                <a16:creationId xmlns:a16="http://schemas.microsoft.com/office/drawing/2014/main" id="{4C6AA2F4-451B-80B2-E299-6C403F4145EC}"/>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0E02C217-18F8-473D-C1A3-FD2A8282C41F}"/>
              </a:ext>
            </a:extLst>
          </p:cNvPr>
          <p:cNvSpPr>
            <a:spLocks noGrp="1"/>
          </p:cNvSpPr>
          <p:nvPr>
            <p:ph type="title"/>
          </p:nvPr>
        </p:nvSpPr>
        <p:spPr/>
        <p:txBody>
          <a:bodyPr/>
          <a:lstStyle/>
          <a:p>
            <a:r>
              <a:rPr lang="en-US" dirty="0"/>
              <a:t>Hyperspectral imaging</a:t>
            </a:r>
          </a:p>
        </p:txBody>
      </p:sp>
      <p:sp>
        <p:nvSpPr>
          <p:cNvPr id="5" name="Slide Number Placeholder 4">
            <a:extLst>
              <a:ext uri="{FF2B5EF4-FFF2-40B4-BE49-F238E27FC236}">
                <a16:creationId xmlns:a16="http://schemas.microsoft.com/office/drawing/2014/main" id="{474E64A2-8B29-C684-8728-674989C0688A}"/>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6" name="Picture 5" descr="A picture containing light, lit&#10;&#10;Description automatically generated">
            <a:extLst>
              <a:ext uri="{FF2B5EF4-FFF2-40B4-BE49-F238E27FC236}">
                <a16:creationId xmlns:a16="http://schemas.microsoft.com/office/drawing/2014/main" id="{1F1367CF-D97A-7100-DF89-8F14C8774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539037"/>
            <a:ext cx="7315200" cy="1817314"/>
          </a:xfrm>
          <a:prstGeom prst="rect">
            <a:avLst/>
          </a:prstGeom>
        </p:spPr>
      </p:pic>
    </p:spTree>
    <p:extLst>
      <p:ext uri="{BB962C8B-B14F-4D97-AF65-F5344CB8AC3E}">
        <p14:creationId xmlns:p14="http://schemas.microsoft.com/office/powerpoint/2010/main" val="55008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BF8C20-807E-C965-6A91-E49D55815D9A}"/>
              </a:ext>
            </a:extLst>
          </p:cNvPr>
          <p:cNvSpPr>
            <a:spLocks noGrp="1"/>
          </p:cNvSpPr>
          <p:nvPr>
            <p:ph type="ftr" sz="quarter" idx="11"/>
          </p:nvPr>
        </p:nvSpPr>
        <p:spPr/>
        <p:txBody>
          <a:bodyPr/>
          <a:lstStyle/>
          <a:p>
            <a:r>
              <a:rPr lang="en-US"/>
              <a:t>Physics 301 - Advanced Signal and Image Processing</a:t>
            </a:r>
          </a:p>
        </p:txBody>
      </p:sp>
      <p:sp>
        <p:nvSpPr>
          <p:cNvPr id="7" name="Title 6">
            <a:extLst>
              <a:ext uri="{FF2B5EF4-FFF2-40B4-BE49-F238E27FC236}">
                <a16:creationId xmlns:a16="http://schemas.microsoft.com/office/drawing/2014/main" id="{FE7F09CD-4300-1227-0E06-47587CA06448}"/>
              </a:ext>
            </a:extLst>
          </p:cNvPr>
          <p:cNvSpPr>
            <a:spLocks noGrp="1"/>
          </p:cNvSpPr>
          <p:nvPr>
            <p:ph type="title"/>
          </p:nvPr>
        </p:nvSpPr>
        <p:spPr/>
        <p:txBody>
          <a:bodyPr/>
          <a:lstStyle/>
          <a:p>
            <a:r>
              <a:rPr lang="en-US" dirty="0"/>
              <a:t>CAVE Dataset</a:t>
            </a:r>
          </a:p>
        </p:txBody>
      </p:sp>
      <p:sp>
        <p:nvSpPr>
          <p:cNvPr id="8" name="Content Placeholder 7">
            <a:extLst>
              <a:ext uri="{FF2B5EF4-FFF2-40B4-BE49-F238E27FC236}">
                <a16:creationId xmlns:a16="http://schemas.microsoft.com/office/drawing/2014/main" id="{1F569F47-569C-5365-ABCF-EABC63089905}"/>
              </a:ext>
            </a:extLst>
          </p:cNvPr>
          <p:cNvSpPr>
            <a:spLocks noGrp="1"/>
          </p:cNvSpPr>
          <p:nvPr>
            <p:ph idx="1"/>
          </p:nvPr>
        </p:nvSpPr>
        <p:spPr/>
        <p:txBody>
          <a:bodyPr/>
          <a:lstStyle/>
          <a:p>
            <a:r>
              <a:rPr lang="en-US" dirty="0"/>
              <a:t>32 hyperspectral images of challenging objects</a:t>
            </a:r>
          </a:p>
          <a:p>
            <a:r>
              <a:rPr lang="en-US" dirty="0"/>
              <a:t>31 spectral channels from 400-700 nm (d</a:t>
            </a:r>
            <a:r>
              <a:rPr lang="el-GR" dirty="0"/>
              <a:t>λ</a:t>
            </a:r>
            <a:r>
              <a:rPr lang="en-US" dirty="0"/>
              <a:t> = 10 nm)</a:t>
            </a:r>
          </a:p>
        </p:txBody>
      </p:sp>
      <p:sp>
        <p:nvSpPr>
          <p:cNvPr id="3" name="Slide Number Placeholder 2">
            <a:extLst>
              <a:ext uri="{FF2B5EF4-FFF2-40B4-BE49-F238E27FC236}">
                <a16:creationId xmlns:a16="http://schemas.microsoft.com/office/drawing/2014/main" id="{81F32891-FD48-2341-CFEB-C94E4C0846D8}"/>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9" name="Picture 4">
            <a:extLst>
              <a:ext uri="{FF2B5EF4-FFF2-40B4-BE49-F238E27FC236}">
                <a16:creationId xmlns:a16="http://schemas.microsoft.com/office/drawing/2014/main" id="{EE4A4D9B-82DF-A0EA-D12A-4E3ACF61E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2211925"/>
            <a:ext cx="4928369" cy="299638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1C9EA41-AE59-D0DF-C089-E188DB129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5554" y="2910909"/>
            <a:ext cx="5017986" cy="3104008"/>
          </a:xfrm>
          <a:prstGeom prst="rect">
            <a:avLst/>
          </a:prstGeom>
          <a:solidFill>
            <a:schemeClr val="bg1">
              <a:alpha val="80000"/>
            </a:schemeClr>
          </a:solidFill>
          <a:effectLst>
            <a:outerShdw blurRad="127000" dist="38100" dir="8100000" sx="101000" sy="101000" algn="tr" rotWithShape="0">
              <a:prstClr val="black">
                <a:alpha val="65000"/>
              </a:prstClr>
            </a:outerShdw>
          </a:effectLst>
        </p:spPr>
      </p:pic>
    </p:spTree>
    <p:extLst>
      <p:ext uri="{BB962C8B-B14F-4D97-AF65-F5344CB8AC3E}">
        <p14:creationId xmlns:p14="http://schemas.microsoft.com/office/powerpoint/2010/main" val="347315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D36B68-037E-92E7-A403-6527F0E05B90}"/>
              </a:ext>
            </a:extLst>
          </p:cNvPr>
          <p:cNvSpPr>
            <a:spLocks noGrp="1"/>
          </p:cNvSpPr>
          <p:nvPr>
            <p:ph type="ftr" sz="quarter" idx="11"/>
          </p:nvPr>
        </p:nvSpPr>
        <p:spPr/>
        <p:txBody>
          <a:bodyPr/>
          <a:lstStyle/>
          <a:p>
            <a:r>
              <a:rPr lang="en-US"/>
              <a:t>Physics 301 - Advanced Signal and Image Processing</a:t>
            </a:r>
          </a:p>
        </p:txBody>
      </p:sp>
      <p:sp>
        <p:nvSpPr>
          <p:cNvPr id="8" name="Title 7">
            <a:extLst>
              <a:ext uri="{FF2B5EF4-FFF2-40B4-BE49-F238E27FC236}">
                <a16:creationId xmlns:a16="http://schemas.microsoft.com/office/drawing/2014/main" id="{4151AAC5-0E3C-9773-545C-80B2C00DB4D8}"/>
              </a:ext>
            </a:extLst>
          </p:cNvPr>
          <p:cNvSpPr>
            <a:spLocks noGrp="1"/>
          </p:cNvSpPr>
          <p:nvPr>
            <p:ph type="title"/>
          </p:nvPr>
        </p:nvSpPr>
        <p:spPr/>
        <p:txBody>
          <a:bodyPr/>
          <a:lstStyle/>
          <a:p>
            <a:r>
              <a:rPr lang="en-US" dirty="0"/>
              <a:t>Simulations</a:t>
            </a:r>
          </a:p>
        </p:txBody>
      </p:sp>
      <p:sp>
        <p:nvSpPr>
          <p:cNvPr id="4" name="Content Placeholder 3">
            <a:extLst>
              <a:ext uri="{FF2B5EF4-FFF2-40B4-BE49-F238E27FC236}">
                <a16:creationId xmlns:a16="http://schemas.microsoft.com/office/drawing/2014/main" id="{5ADBDC96-46D3-838D-A607-BE7B73F04B29}"/>
              </a:ext>
            </a:extLst>
          </p:cNvPr>
          <p:cNvSpPr>
            <a:spLocks noGrp="1"/>
          </p:cNvSpPr>
          <p:nvPr>
            <p:ph idx="1"/>
          </p:nvPr>
        </p:nvSpPr>
        <p:spPr/>
        <p:txBody>
          <a:bodyPr/>
          <a:lstStyle/>
          <a:p>
            <a:r>
              <a:rPr lang="en-US" dirty="0"/>
              <a:t>Raw RGB renditions under various illuminants</a:t>
            </a:r>
          </a:p>
          <a:p>
            <a:endParaRPr lang="en-US" dirty="0"/>
          </a:p>
          <a:p>
            <a:endParaRPr lang="en-US" dirty="0"/>
          </a:p>
          <a:p>
            <a:endParaRPr lang="en-US" dirty="0"/>
          </a:p>
          <a:p>
            <a:endParaRPr lang="en-US" dirty="0"/>
          </a:p>
          <a:p>
            <a:r>
              <a:rPr lang="en-US" dirty="0"/>
              <a:t>White-balanced about the absolute maximum value</a:t>
            </a:r>
          </a:p>
        </p:txBody>
      </p:sp>
      <p:sp>
        <p:nvSpPr>
          <p:cNvPr id="3" name="Slide Number Placeholder 2">
            <a:extLst>
              <a:ext uri="{FF2B5EF4-FFF2-40B4-BE49-F238E27FC236}">
                <a16:creationId xmlns:a16="http://schemas.microsoft.com/office/drawing/2014/main" id="{6A8E8EA3-4D07-977D-D288-2040D4435AFB}"/>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7172" name="Picture 4">
            <a:extLst>
              <a:ext uri="{FF2B5EF4-FFF2-40B4-BE49-F238E27FC236}">
                <a16:creationId xmlns:a16="http://schemas.microsoft.com/office/drawing/2014/main" id="{457A929A-4F24-BD16-62D0-6F260BE7FF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57200" y="1676288"/>
            <a:ext cx="8229600" cy="1925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523268E-31A9-0986-E9B4-467B1A4F63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4147315"/>
            <a:ext cx="8229600" cy="192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785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31454-8CFD-DCEC-F28C-84EEBEB1C175}"/>
              </a:ext>
            </a:extLst>
          </p:cNvPr>
          <p:cNvSpPr>
            <a:spLocks noGrp="1"/>
          </p:cNvSpPr>
          <p:nvPr>
            <p:ph type="title"/>
          </p:nvPr>
        </p:nvSpPr>
        <p:spPr/>
        <p:txBody>
          <a:bodyPr/>
          <a:lstStyle/>
          <a:p>
            <a:r>
              <a:rPr lang="en-US" dirty="0"/>
              <a:t>More Renditions</a:t>
            </a:r>
          </a:p>
        </p:txBody>
      </p:sp>
      <p:sp>
        <p:nvSpPr>
          <p:cNvPr id="2" name="Footer Placeholder 1">
            <a:extLst>
              <a:ext uri="{FF2B5EF4-FFF2-40B4-BE49-F238E27FC236}">
                <a16:creationId xmlns:a16="http://schemas.microsoft.com/office/drawing/2014/main" id="{0119B976-BF6E-0B15-F21A-F0DB09CB3231}"/>
              </a:ext>
            </a:extLst>
          </p:cNvPr>
          <p:cNvSpPr>
            <a:spLocks noGrp="1"/>
          </p:cNvSpPr>
          <p:nvPr>
            <p:ph type="ftr" sz="quarter" idx="11"/>
          </p:nvPr>
        </p:nvSpPr>
        <p:spPr/>
        <p:txBody>
          <a:bodyPr/>
          <a:lstStyle/>
          <a:p>
            <a:r>
              <a:rPr lang="en-US"/>
              <a:t>Physics 301 - Advanced Signal and Image Processing</a:t>
            </a:r>
          </a:p>
        </p:txBody>
      </p:sp>
      <p:sp>
        <p:nvSpPr>
          <p:cNvPr id="3" name="Slide Number Placeholder 2">
            <a:extLst>
              <a:ext uri="{FF2B5EF4-FFF2-40B4-BE49-F238E27FC236}">
                <a16:creationId xmlns:a16="http://schemas.microsoft.com/office/drawing/2014/main" id="{CC1769D2-2BF2-348C-7810-0DF7AC643181}"/>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8198" name="Picture 6">
            <a:extLst>
              <a:ext uri="{FF2B5EF4-FFF2-40B4-BE49-F238E27FC236}">
                <a16:creationId xmlns:a16="http://schemas.microsoft.com/office/drawing/2014/main" id="{BFED4DAB-334B-7563-8099-87CC398D37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457200" y="1098730"/>
            <a:ext cx="8229600" cy="19259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E01826C-EBA0-230E-3909-D5BB64386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583"/>
          <a:stretch/>
        </p:blipFill>
        <p:spPr bwMode="auto">
          <a:xfrm>
            <a:off x="457200" y="2982513"/>
            <a:ext cx="8229600" cy="16724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43597FD-2E75-C6E6-0DBE-67CE415EC3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583"/>
          <a:stretch/>
        </p:blipFill>
        <p:spPr bwMode="auto">
          <a:xfrm>
            <a:off x="457200" y="4612742"/>
            <a:ext cx="8229600" cy="1672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92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C2599E-6532-2E0E-7B3D-748FC9656020}"/>
              </a:ext>
            </a:extLst>
          </p:cNvPr>
          <p:cNvSpPr>
            <a:spLocks noGrp="1"/>
          </p:cNvSpPr>
          <p:nvPr>
            <p:ph type="body" idx="1"/>
          </p:nvPr>
        </p:nvSpPr>
        <p:spPr/>
        <p:txBody>
          <a:bodyPr/>
          <a:lstStyle/>
          <a:p>
            <a:pPr marL="98583" indent="457200">
              <a:spcBef>
                <a:spcPts val="0"/>
              </a:spcBef>
              <a:buNone/>
            </a:pPr>
            <a:r>
              <a:rPr lang="en-US" sz="1400" dirty="0"/>
              <a:t>I’m very much in my element in this activity since my undergraduate thesis is about spectral super-resolution via machine learning. I was able to showcase the plot templates that I’ve worked hard on for months. I think my report </a:t>
            </a:r>
            <a:r>
              <a:rPr lang="en-US" dirty="0"/>
              <a:t>is very visual and elaborate, practically reinforcing the discussion about color rendition. The objectives were easily met and to scrutinize the technique, I also an added color error metric which supplements what we see visually with actual quantitative measure of color difference. I’m really satisfied with the results that I showed in this report.</a:t>
            </a:r>
            <a:endParaRPr lang="en-US" sz="1400" dirty="0"/>
          </a:p>
          <a:p>
            <a:pPr marL="98583" indent="457200">
              <a:spcBef>
                <a:spcPts val="0"/>
              </a:spcBef>
              <a:buNone/>
            </a:pPr>
            <a:r>
              <a:rPr lang="en-US" dirty="0"/>
              <a:t>For those reasons</a:t>
            </a:r>
            <a:r>
              <a:rPr lang="en-US" sz="1400" dirty="0"/>
              <a:t>, I’d give myself a score of </a:t>
            </a:r>
            <a:r>
              <a:rPr lang="en-US" sz="2000" dirty="0">
                <a:highlight>
                  <a:srgbClr val="FFEE9E"/>
                </a:highlight>
                <a:latin typeface="Bahnschrift SemiBold" panose="020B0502040204020203" pitchFamily="34" charset="0"/>
              </a:rPr>
              <a:t>100/100.</a:t>
            </a:r>
            <a:endParaRPr lang="en-US" sz="1400" dirty="0">
              <a:highlight>
                <a:srgbClr val="FFEE9E"/>
              </a:highlight>
              <a:latin typeface="Bahnschrift SemiBold" panose="020B0502040204020203" pitchFamily="34" charset="0"/>
            </a:endParaRPr>
          </a:p>
          <a:p>
            <a:endParaRPr lang="en-US" dirty="0"/>
          </a:p>
        </p:txBody>
      </p:sp>
      <p:sp>
        <p:nvSpPr>
          <p:cNvPr id="3" name="Title 2">
            <a:extLst>
              <a:ext uri="{FF2B5EF4-FFF2-40B4-BE49-F238E27FC236}">
                <a16:creationId xmlns:a16="http://schemas.microsoft.com/office/drawing/2014/main" id="{88A12CEE-5FF0-3560-B25C-A368DE965953}"/>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093C0FFF-1AE1-8CC9-F4B3-70545A7F89D7}"/>
              </a:ext>
            </a:extLst>
          </p:cNvPr>
          <p:cNvSpPr>
            <a:spLocks noGrp="1"/>
          </p:cNvSpPr>
          <p:nvPr>
            <p:ph type="ftr" sz="quarter" idx="3"/>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6BB12672-16E2-2930-A5BB-649334F4E933}"/>
              </a:ext>
            </a:extLst>
          </p:cNvPr>
          <p:cNvSpPr>
            <a:spLocks noGrp="1"/>
          </p:cNvSpPr>
          <p:nvPr>
            <p:ph type="sldNum" sz="quarter" idx="4"/>
          </p:nvPr>
        </p:nvSpPr>
        <p:spPr/>
        <p:txBody>
          <a:bodyPr/>
          <a:lstStyle/>
          <a:p>
            <a:fld id="{8262CFD8-7A98-47E6-A2CC-B17DDA24BA0E}" type="slidenum">
              <a:rPr lang="en-US" smtClean="0"/>
              <a:pPr/>
              <a:t>17</a:t>
            </a:fld>
            <a:endParaRPr lang="en-US"/>
          </a:p>
        </p:txBody>
      </p:sp>
      <p:sp>
        <p:nvSpPr>
          <p:cNvPr id="6" name="Text Placeholder 5">
            <a:extLst>
              <a:ext uri="{FF2B5EF4-FFF2-40B4-BE49-F238E27FC236}">
                <a16:creationId xmlns:a16="http://schemas.microsoft.com/office/drawing/2014/main" id="{C7F75D2A-0CC5-6A9D-2B2D-3C126A356A87}"/>
              </a:ext>
            </a:extLst>
          </p:cNvPr>
          <p:cNvSpPr>
            <a:spLocks noGrp="1"/>
          </p:cNvSpPr>
          <p:nvPr>
            <p:ph type="body" idx="10"/>
          </p:nvPr>
        </p:nvSpPr>
        <p:spPr>
          <a:xfrm>
            <a:off x="628648" y="4218650"/>
            <a:ext cx="8286751" cy="2046387"/>
          </a:xfrm>
        </p:spPr>
        <p:txBody>
          <a:bodyPr/>
          <a:lstStyle/>
          <a:p>
            <a:r>
              <a:rPr lang="en-US" dirty="0"/>
              <a:t>[1] M. Soriano, Physics 301 - Spectral Imaging, (2022).</a:t>
            </a:r>
          </a:p>
          <a:p>
            <a:r>
              <a:rPr lang="en-US" dirty="0"/>
              <a:t>[2] W. </a:t>
            </a:r>
            <a:r>
              <a:rPr lang="en-US" dirty="0" err="1"/>
              <a:t>Mokrzycki</a:t>
            </a:r>
            <a:r>
              <a:rPr lang="en-US" dirty="0"/>
              <a:t> and M. </a:t>
            </a:r>
            <a:r>
              <a:rPr lang="en-US" dirty="0" err="1"/>
              <a:t>Tatol</a:t>
            </a:r>
            <a:r>
              <a:rPr lang="en-US" dirty="0"/>
              <a:t>, Color difference Delta E - A survey, Mach. Graph. Vis. 20, 383 (2011).</a:t>
            </a:r>
          </a:p>
          <a:p>
            <a:r>
              <a:rPr lang="en-US" dirty="0"/>
              <a:t>[3] F. </a:t>
            </a:r>
            <a:r>
              <a:rPr lang="en-US" dirty="0" err="1"/>
              <a:t>Yasuma</a:t>
            </a:r>
            <a:r>
              <a:rPr lang="en-US" dirty="0"/>
              <a:t>, T. </a:t>
            </a:r>
            <a:r>
              <a:rPr lang="en-US" dirty="0" err="1"/>
              <a:t>Mitsunaga</a:t>
            </a:r>
            <a:r>
              <a:rPr lang="en-US" dirty="0"/>
              <a:t>, D. Iso, and S. K. </a:t>
            </a:r>
            <a:r>
              <a:rPr lang="en-US" dirty="0" err="1"/>
              <a:t>Nayar</a:t>
            </a:r>
            <a:r>
              <a:rPr lang="en-US" dirty="0"/>
              <a:t>, Generalized assorted pixel camera: </a:t>
            </a:r>
            <a:r>
              <a:rPr lang="en-US" dirty="0" err="1"/>
              <a:t>Postcapture</a:t>
            </a:r>
            <a:r>
              <a:rPr lang="en-US" dirty="0"/>
              <a:t> control of resolution, dynamic range, and spectrum, IEEE Trans. Image Process. 19, 2241-2253 (2010).</a:t>
            </a:r>
          </a:p>
          <a:p>
            <a:r>
              <a:rPr lang="en-US" dirty="0"/>
              <a:t>CIE Illuminants A and D65 : </a:t>
            </a:r>
            <a:r>
              <a:rPr lang="en-US" dirty="0">
                <a:hlinkClick r:id="rId2"/>
              </a:rPr>
              <a:t>http://www.rit-mcsl.org/UsefulData/D65_and_A.xls</a:t>
            </a:r>
            <a:endParaRPr lang="en-US" dirty="0"/>
          </a:p>
          <a:p>
            <a:r>
              <a:rPr lang="fr-FR" dirty="0"/>
              <a:t>CIE Fluorescent </a:t>
            </a:r>
            <a:r>
              <a:rPr lang="fr-FR" dirty="0" err="1"/>
              <a:t>lamps</a:t>
            </a:r>
            <a:r>
              <a:rPr lang="fr-FR" dirty="0"/>
              <a:t> : </a:t>
            </a:r>
            <a:r>
              <a:rPr lang="fr-FR" dirty="0">
                <a:hlinkClick r:id="rId3"/>
              </a:rPr>
              <a:t>http://www.rit-mcsl.org/UsefulData/Fluorescents.xls</a:t>
            </a:r>
            <a:r>
              <a:rPr lang="fr-FR" dirty="0"/>
              <a:t> </a:t>
            </a:r>
            <a:endParaRPr lang="en-US" dirty="0"/>
          </a:p>
          <a:p>
            <a:r>
              <a:rPr lang="en-US" dirty="0"/>
              <a:t>Macbeth color checker : </a:t>
            </a:r>
            <a:r>
              <a:rPr lang="en-US" dirty="0">
                <a:hlinkClick r:id="rId4"/>
              </a:rPr>
              <a:t>http://www.rit-mcsl.org/UsefulData/MacbethColorChecker.xls</a:t>
            </a:r>
            <a:r>
              <a:rPr lang="en-US" dirty="0"/>
              <a:t> </a:t>
            </a:r>
          </a:p>
          <a:p>
            <a:r>
              <a:rPr lang="en-US" dirty="0"/>
              <a:t>Canon 400D  : </a:t>
            </a:r>
            <a:r>
              <a:rPr lang="en-US" dirty="0">
                <a:hlinkClick r:id="rId5"/>
              </a:rPr>
              <a:t>https://nae-lab.org/~rei/research/cs/zhao/database.html</a:t>
            </a:r>
            <a:endParaRPr lang="en-US" dirty="0"/>
          </a:p>
          <a:p>
            <a:r>
              <a:rPr lang="en-US" dirty="0">
                <a:hlinkClick r:id="rId6"/>
              </a:rPr>
              <a:t>THESIS | My Site (rlprincipe.wixsite.com)</a:t>
            </a:r>
            <a:endParaRPr lang="en-US" dirty="0"/>
          </a:p>
        </p:txBody>
      </p:sp>
    </p:spTree>
    <p:extLst>
      <p:ext uri="{BB962C8B-B14F-4D97-AF65-F5344CB8AC3E}">
        <p14:creationId xmlns:p14="http://schemas.microsoft.com/office/powerpoint/2010/main" val="233592226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0B842D4E-BA5F-A2C5-AE04-7E52CBED838A}"/>
              </a:ext>
            </a:extLst>
          </p:cNvPr>
          <p:cNvGraphicFramePr/>
          <p:nvPr>
            <p:extLst>
              <p:ext uri="{D42A27DB-BD31-4B8C-83A1-F6EECF244321}">
                <p14:modId xmlns:p14="http://schemas.microsoft.com/office/powerpoint/2010/main" val="1357916390"/>
              </p:ext>
            </p:extLst>
          </p:nvPr>
        </p:nvGraphicFramePr>
        <p:xfrm>
          <a:off x="628649" y="696224"/>
          <a:ext cx="8058151" cy="2137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5" name="Footer Placeholder 4">
            <a:extLst>
              <a:ext uri="{FF2B5EF4-FFF2-40B4-BE49-F238E27FC236}">
                <a16:creationId xmlns:a16="http://schemas.microsoft.com/office/drawing/2014/main" id="{5C8EAB2E-02F6-3645-143A-6BFFD2E793F0}"/>
              </a:ext>
            </a:extLst>
          </p:cNvPr>
          <p:cNvSpPr>
            <a:spLocks noGrp="1"/>
          </p:cNvSpPr>
          <p:nvPr>
            <p:ph type="ftr" sz="quarter" idx="3"/>
          </p:nvPr>
        </p:nvSpPr>
        <p:spPr/>
        <p:txBody>
          <a:bodyPr/>
          <a:lstStyle/>
          <a:p>
            <a:r>
              <a:rPr lang="en-US"/>
              <a:t>Physics 301 - Advanced Signal and Image Processing</a:t>
            </a:r>
            <a:endParaRPr lang="en-US" dirty="0"/>
          </a:p>
        </p:txBody>
      </p:sp>
      <p:sp>
        <p:nvSpPr>
          <p:cNvPr id="6" name="Slide Number Placeholder 5">
            <a:extLst>
              <a:ext uri="{FF2B5EF4-FFF2-40B4-BE49-F238E27FC236}">
                <a16:creationId xmlns:a16="http://schemas.microsoft.com/office/drawing/2014/main" id="{D7DBD226-D837-4B17-D0E6-80294F6BB619}"/>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2" name="Text Placeholder 1">
            <a:extLst>
              <a:ext uri="{FF2B5EF4-FFF2-40B4-BE49-F238E27FC236}">
                <a16:creationId xmlns:a16="http://schemas.microsoft.com/office/drawing/2014/main" id="{E9FB305E-4929-BA98-E211-266F30D232D8}"/>
              </a:ext>
            </a:extLst>
          </p:cNvPr>
          <p:cNvSpPr>
            <a:spLocks noGrp="1"/>
          </p:cNvSpPr>
          <p:nvPr>
            <p:ph type="body" idx="10"/>
          </p:nvPr>
        </p:nvSpPr>
        <p:spPr/>
        <p:txBody>
          <a:bodyPr/>
          <a:lstStyle/>
          <a:p>
            <a:r>
              <a:rPr lang="en-US" dirty="0"/>
              <a:t>Color information is affected by light source, object spectral property, and sensor sensitivity.</a:t>
            </a:r>
          </a:p>
          <a:p>
            <a:r>
              <a:rPr lang="en-US" dirty="0"/>
              <a:t>Spectral information is a more stable descriptor of an object.</a:t>
            </a:r>
          </a:p>
          <a:p>
            <a:r>
              <a:rPr lang="en-US" dirty="0"/>
              <a:t>There is a variety of hyperspectral databases available.</a:t>
            </a:r>
          </a:p>
          <a:p>
            <a:r>
              <a:rPr lang="en-US" dirty="0"/>
              <a:t>Converting spectral information into color is necessary for many reasons.</a:t>
            </a:r>
          </a:p>
          <a:p>
            <a:endParaRPr lang="en-US" dirty="0"/>
          </a:p>
        </p:txBody>
      </p:sp>
      <p:sp>
        <p:nvSpPr>
          <p:cNvPr id="7" name="Text Placeholder 6">
            <a:extLst>
              <a:ext uri="{FF2B5EF4-FFF2-40B4-BE49-F238E27FC236}">
                <a16:creationId xmlns:a16="http://schemas.microsoft.com/office/drawing/2014/main" id="{87F71790-AB4A-DF85-3B96-4304890D7152}"/>
              </a:ext>
            </a:extLst>
          </p:cNvPr>
          <p:cNvSpPr>
            <a:spLocks noGrp="1"/>
          </p:cNvSpPr>
          <p:nvPr>
            <p:ph type="body" idx="11"/>
          </p:nvPr>
        </p:nvSpPr>
        <p:spPr/>
        <p:txBody>
          <a:bodyPr/>
          <a:lstStyle/>
          <a:p>
            <a:r>
              <a:rPr lang="en-US" dirty="0">
                <a:hlinkClick r:id="rId7"/>
              </a:rPr>
              <a:t>Physics-301/Activity 2 - Spectral </a:t>
            </a:r>
            <a:r>
              <a:rPr lang="en-US" dirty="0" err="1">
                <a:hlinkClick r:id="rId7"/>
              </a:rPr>
              <a:t>Imaging.ipynb</a:t>
            </a:r>
            <a:r>
              <a:rPr lang="en-US" dirty="0">
                <a:hlinkClick r:id="rId7"/>
              </a:rPr>
              <a:t> at main · </a:t>
            </a:r>
            <a:r>
              <a:rPr lang="en-US" dirty="0" err="1">
                <a:hlinkClick r:id="rId7"/>
              </a:rPr>
              <a:t>reneprincipejr</a:t>
            </a:r>
            <a:r>
              <a:rPr lang="en-US" dirty="0">
                <a:hlinkClick r:id="rId7"/>
              </a:rPr>
              <a:t>/Physics-301 (github.com)</a:t>
            </a:r>
            <a:endParaRPr lang="en-US" dirty="0"/>
          </a:p>
          <a:p>
            <a:r>
              <a:rPr lang="en-US" dirty="0">
                <a:hlinkClick r:id="rId8"/>
              </a:rPr>
              <a:t>https://drive.google.com/file/d/11CcCc9426zSVE6Q-W3ltP06D5uXa8Y3v/view?usp=sharing</a:t>
            </a:r>
            <a:r>
              <a:rPr lang="en-US" dirty="0"/>
              <a:t> </a:t>
            </a:r>
          </a:p>
        </p:txBody>
      </p:sp>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AEE30-5A66-6C84-FFF2-3B91EA620299}"/>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90A9A6E1-2EAB-9082-7904-1F703D38D7FB}"/>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6BF01F03-1F33-C943-B4E7-E6EF195523D8}"/>
              </a:ext>
            </a:extLst>
          </p:cNvPr>
          <p:cNvSpPr>
            <a:spLocks noGrp="1"/>
          </p:cNvSpPr>
          <p:nvPr>
            <p:ph idx="1"/>
          </p:nvPr>
        </p:nvSpPr>
        <p:spPr/>
        <p:txBody>
          <a:bodyPr>
            <a:noAutofit/>
          </a:bodyPr>
          <a:lstStyle/>
          <a:p>
            <a:pPr marL="0" indent="0">
              <a:buNone/>
            </a:pPr>
            <a:r>
              <a:rPr lang="en-US" dirty="0">
                <a:highlight>
                  <a:srgbClr val="FFEE9E"/>
                </a:highlight>
                <a:latin typeface="Bahnschrift SemiBold" panose="020B0502040204020203" pitchFamily="34" charset="0"/>
              </a:rPr>
              <a:t>Color is trinity</a:t>
            </a:r>
            <a:r>
              <a:rPr lang="en-US" dirty="0">
                <a:latin typeface="Bahnschrift SemiBold" panose="020B0502040204020203" pitchFamily="34" charset="0"/>
              </a:rPr>
              <a:t> </a:t>
            </a:r>
            <a:r>
              <a:rPr lang="en-US" dirty="0"/>
              <a:t>which implies that what we see is a product of three things: </a:t>
            </a:r>
          </a:p>
          <a:p>
            <a:pPr lvl="1"/>
            <a:r>
              <a:rPr lang="en-US" dirty="0"/>
              <a:t>the </a:t>
            </a:r>
            <a:r>
              <a:rPr lang="en-US" b="1" dirty="0">
                <a:latin typeface="Bahnschrift SemiBold" panose="020B0502040204020203" pitchFamily="34" charset="0"/>
              </a:rPr>
              <a:t>power distribution</a:t>
            </a:r>
            <a:r>
              <a:rPr lang="en-US" dirty="0"/>
              <a:t> of the source,</a:t>
            </a:r>
          </a:p>
          <a:p>
            <a:pPr lvl="1"/>
            <a:r>
              <a:rPr lang="en-US" b="1" dirty="0">
                <a:latin typeface="Bahnschrift SemiBold" panose="020B0502040204020203" pitchFamily="34" charset="0"/>
              </a:rPr>
              <a:t>reflectance</a:t>
            </a:r>
            <a:r>
              <a:rPr lang="en-US" dirty="0"/>
              <a:t> of the object, and </a:t>
            </a:r>
          </a:p>
          <a:p>
            <a:pPr lvl="1"/>
            <a:r>
              <a:rPr lang="en-US" dirty="0"/>
              <a:t>the sensor </a:t>
            </a:r>
            <a:r>
              <a:rPr lang="en-US" b="1" dirty="0">
                <a:latin typeface="Bahnschrift SemiBold" panose="020B0502040204020203" pitchFamily="34" charset="0"/>
              </a:rPr>
              <a:t>sensitivity</a:t>
            </a:r>
            <a:r>
              <a:rPr lang="en-US" dirty="0"/>
              <a:t>. </a:t>
            </a:r>
          </a:p>
          <a:p>
            <a:pPr marL="0" indent="457200">
              <a:buNone/>
            </a:pPr>
            <a:r>
              <a:rPr lang="en-US" dirty="0"/>
              <a:t>Among the three, reflectance is the object’s only property hence, changing the source and the sensor can totally change how the object looks. This makes the </a:t>
            </a:r>
            <a:r>
              <a:rPr lang="en-US" b="1" dirty="0">
                <a:solidFill>
                  <a:srgbClr val="D64045"/>
                </a:solidFill>
                <a:latin typeface="Bahnschrift SemiBold" panose="020B0502040204020203" pitchFamily="34" charset="0"/>
              </a:rPr>
              <a:t>color</a:t>
            </a:r>
            <a:r>
              <a:rPr lang="en-US" dirty="0"/>
              <a:t> a </a:t>
            </a:r>
            <a:r>
              <a:rPr lang="en-US" b="1" dirty="0">
                <a:solidFill>
                  <a:srgbClr val="D64045"/>
                </a:solidFill>
                <a:latin typeface="Bahnschrift SemiBold" panose="020B0502040204020203" pitchFamily="34" charset="0"/>
              </a:rPr>
              <a:t>subjective</a:t>
            </a:r>
            <a:r>
              <a:rPr lang="en-US" dirty="0"/>
              <a:t> property of the object [1]. </a:t>
            </a:r>
          </a:p>
          <a:p>
            <a:pPr marL="0" indent="457200">
              <a:buNone/>
            </a:pPr>
            <a:r>
              <a:rPr lang="en-US" dirty="0"/>
              <a:t>In this activity, I demonstrate how color is rendered and how it changes perceptually under different illuminations.</a:t>
            </a:r>
          </a:p>
        </p:txBody>
      </p:sp>
      <p:sp>
        <p:nvSpPr>
          <p:cNvPr id="5" name="Slide Number Placeholder 4">
            <a:extLst>
              <a:ext uri="{FF2B5EF4-FFF2-40B4-BE49-F238E27FC236}">
                <a16:creationId xmlns:a16="http://schemas.microsoft.com/office/drawing/2014/main" id="{EA007CE4-5704-210E-D825-7181AAA40E62}"/>
              </a:ext>
            </a:extLst>
          </p:cNvPr>
          <p:cNvSpPr>
            <a:spLocks noGrp="1"/>
          </p:cNvSpPr>
          <p:nvPr>
            <p:ph type="sldNum" sz="quarter" idx="12"/>
          </p:nvPr>
        </p:nvSpPr>
        <p:spPr/>
        <p:txBody>
          <a:bodyPr/>
          <a:lstStyle/>
          <a:p>
            <a:fld id="{8262CFD8-7A98-47E6-A2CC-B17DDA24BA0E}" type="slidenum">
              <a:rPr lang="en-US" smtClean="0"/>
              <a:t>3</a:t>
            </a:fld>
            <a:endParaRPr lang="en-US"/>
          </a:p>
        </p:txBody>
      </p:sp>
    </p:spTree>
    <p:extLst>
      <p:ext uri="{BB962C8B-B14F-4D97-AF65-F5344CB8AC3E}">
        <p14:creationId xmlns:p14="http://schemas.microsoft.com/office/powerpoint/2010/main" val="2221383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lstStyle/>
              <a:p>
                <a:pPr marL="0" indent="0">
                  <a:spcBef>
                    <a:spcPts val="600"/>
                  </a:spcBef>
                  <a:spcAft>
                    <a:spcPts val="600"/>
                  </a:spcAft>
                  <a:buNone/>
                </a:pPr>
                <a:r>
                  <a:rPr lang="en-US" dirty="0">
                    <a:solidFill>
                      <a:schemeClr val="bg1"/>
                    </a:solidFill>
                    <a:highlight>
                      <a:srgbClr val="467599"/>
                    </a:highlight>
                    <a:latin typeface="Bahnschrift SemiBold" panose="020B0502040204020203" pitchFamily="34" charset="0"/>
                  </a:rPr>
                  <a:t> Trinity of color</a:t>
                </a:r>
                <a:r>
                  <a:rPr lang="en-US" dirty="0">
                    <a:solidFill>
                      <a:srgbClr val="467599"/>
                    </a:solidFill>
                    <a:highlight>
                      <a:srgbClr val="467599"/>
                    </a:highlight>
                    <a:latin typeface="Bahnschrift SemiBold" panose="020B0502040204020203" pitchFamily="34" charset="0"/>
                  </a:rPr>
                  <a:t>.</a:t>
                </a: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br>
                  <a:rPr lang="en-US" dirty="0">
                    <a:solidFill>
                      <a:srgbClr val="467599"/>
                    </a:solidFill>
                    <a:highlight>
                      <a:srgbClr val="467599"/>
                    </a:highlight>
                    <a:latin typeface="Bahnschrift SemiBold" panose="020B0502040204020203" pitchFamily="34" charset="0"/>
                  </a:rPr>
                </a:br>
                <a:endParaRPr lang="en-US"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endParaRPr lang="en-US" sz="1200" dirty="0">
                  <a:solidFill>
                    <a:srgbClr val="467599"/>
                  </a:solidFill>
                  <a:highlight>
                    <a:srgbClr val="467599"/>
                  </a:highlight>
                  <a:latin typeface="Bahnschrift SemiBold" panose="020B0502040204020203" pitchFamily="34" charset="0"/>
                </a:endParaRPr>
              </a:p>
              <a:p>
                <a:pPr marL="0" indent="0">
                  <a:spcBef>
                    <a:spcPts val="600"/>
                  </a:spcBef>
                  <a:spcAft>
                    <a:spcPts val="600"/>
                  </a:spcAft>
                  <a:buNone/>
                </a:pPr>
                <a:br>
                  <a:rPr lang="en-US" sz="1200" dirty="0"/>
                </a:br>
                <a:endParaRPr lang="en-US" sz="1600" dirty="0"/>
              </a:p>
              <a:p>
                <a:pPr marL="0" indent="0">
                  <a:spcBef>
                    <a:spcPts val="600"/>
                  </a:spcBef>
                  <a:spcAft>
                    <a:spcPts val="600"/>
                  </a:spcAft>
                  <a:buNone/>
                </a:pPr>
                <a14:m>
                  <m:oMathPara xmlns:m="http://schemas.openxmlformats.org/officeDocument/2006/math">
                    <m:oMathParaPr>
                      <m:jc m:val="center"/>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𝒏</m:t>
                          </m:r>
                        </m:sub>
                      </m:sSub>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𝑪</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r>
                        <a:rPr lang="en-US" b="1" i="1" smtClean="0">
                          <a:latin typeface="Cambria Math" panose="02040503050406030204" pitchFamily="18" charset="0"/>
                        </a:rPr>
                        <m:t>=</m:t>
                      </m:r>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oMath>
                  </m:oMathPara>
                </a14:m>
                <a:endParaRPr lang="en-US" b="1" dirty="0"/>
              </a:p>
              <a:p>
                <a:pPr marL="0" indent="228600">
                  <a:spcBef>
                    <a:spcPts val="600"/>
                  </a:spcBef>
                  <a:spcAft>
                    <a:spcPts val="600"/>
                  </a:spcAft>
                  <a:buNone/>
                </a:pPr>
                <a:r>
                  <a:rPr lang="en-US" sz="1800" dirty="0"/>
                  <a:t>Thus,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smtClean="0">
                            <a:latin typeface="Cambria Math" panose="02040503050406030204" pitchFamily="18" charset="0"/>
                          </a:rPr>
                          <m:t>𝑽</m:t>
                        </m:r>
                      </m:e>
                      <m:sub>
                        <m:r>
                          <a:rPr lang="en-US" sz="1800" b="1" i="1" smtClean="0">
                            <a:latin typeface="Cambria Math" panose="02040503050406030204" pitchFamily="18" charset="0"/>
                          </a:rPr>
                          <m:t>𝒏</m:t>
                        </m:r>
                      </m:sub>
                    </m:sSub>
                    <m:r>
                      <a:rPr lang="en-US" sz="1800" b="1" i="1" smtClean="0">
                        <a:latin typeface="Cambria Math" panose="02040503050406030204" pitchFamily="18" charset="0"/>
                      </a:rPr>
                      <m:t> </m:t>
                    </m:r>
                  </m:oMath>
                </a14:m>
                <a:r>
                  <a:rPr lang="en-US" sz="1800" dirty="0"/>
                  <a:t>represents the analog signal and when discretized, these digital numbers </a:t>
                </a:r>
                <a:r>
                  <a:rPr lang="en-US" sz="1800" dirty="0" err="1"/>
                  <a:t>DN</a:t>
                </a:r>
                <a:r>
                  <a:rPr lang="en-US" sz="1800" baseline="-25000" dirty="0" err="1"/>
                  <a:t>n</a:t>
                </a:r>
                <a:r>
                  <a:rPr lang="en-US" sz="1800" dirty="0"/>
                  <a:t> represent the familiar </a:t>
                </a:r>
                <a:r>
                  <a:rPr lang="en-US" sz="2800" b="1" dirty="0">
                    <a:solidFill>
                      <a:srgbClr val="D64045"/>
                    </a:solidFill>
                    <a:latin typeface="Bahnschrift" panose="020B0502040204020203" pitchFamily="34" charset="0"/>
                  </a:rPr>
                  <a:t>R</a:t>
                </a:r>
                <a:r>
                  <a:rPr lang="en-US" sz="2800" b="1" dirty="0">
                    <a:solidFill>
                      <a:srgbClr val="00B050"/>
                    </a:solidFill>
                    <a:latin typeface="Bahnschrift" panose="020B0502040204020203" pitchFamily="34" charset="0"/>
                  </a:rPr>
                  <a:t>G</a:t>
                </a:r>
                <a:r>
                  <a:rPr lang="en-US" sz="2800" b="1" dirty="0">
                    <a:solidFill>
                      <a:srgbClr val="0070C0"/>
                    </a:solidFill>
                    <a:latin typeface="Bahnschrift" panose="020B0502040204020203" pitchFamily="34" charset="0"/>
                  </a:rPr>
                  <a:t>B</a:t>
                </a:r>
                <a:r>
                  <a:rPr lang="en-US" sz="1800" dirty="0"/>
                  <a:t> digital counts [1].</a:t>
                </a:r>
              </a:p>
            </p:txBody>
          </p:sp>
        </mc:Choice>
        <mc:Fallback xmlns="">
          <p:sp>
            <p:nvSpPr>
              <p:cNvPr id="3" name="Content Placeholder 2">
                <a:extLst>
                  <a:ext uri="{FF2B5EF4-FFF2-40B4-BE49-F238E27FC236}">
                    <a16:creationId xmlns:a16="http://schemas.microsoft.com/office/drawing/2014/main" id="{ECE74CC9-655D-68B1-5F60-5C08DD885B5C}"/>
                  </a:ext>
                </a:extLst>
              </p:cNvPr>
              <p:cNvSpPr>
                <a:spLocks noGrp="1" noRot="1" noChangeAspect="1" noMove="1" noResize="1" noEditPoints="1" noAdjustHandles="1" noChangeArrowheads="1" noChangeShapeType="1" noTextEdit="1"/>
              </p:cNvSpPr>
              <p:nvPr>
                <p:ph idx="1"/>
              </p:nvPr>
            </p:nvSpPr>
            <p:spPr>
              <a:blipFill>
                <a:blip r:embed="rId2"/>
                <a:stretch>
                  <a:fillRect l="-1159" t="-967" r="-1159" b="-12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2C54ABE3-CF51-7554-2593-21D659CD13A1}"/>
              </a:ext>
            </a:extLst>
          </p:cNvPr>
          <p:cNvGrpSpPr/>
          <p:nvPr/>
        </p:nvGrpSpPr>
        <p:grpSpPr>
          <a:xfrm rot="21083421">
            <a:off x="5049009" y="1493896"/>
            <a:ext cx="3948666" cy="1312898"/>
            <a:chOff x="5390129" y="836187"/>
            <a:chExt cx="3034633" cy="2237600"/>
          </a:xfrm>
        </p:grpSpPr>
        <p:pic>
          <p:nvPicPr>
            <p:cNvPr id="16" name="Graphic 15" descr="Wave with solid fill">
              <a:extLst>
                <a:ext uri="{FF2B5EF4-FFF2-40B4-BE49-F238E27FC236}">
                  <a16:creationId xmlns:a16="http://schemas.microsoft.com/office/drawing/2014/main" id="{64149EF6-FA25-2B49-BDD2-AC94D3FEF5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2619" b="16908"/>
            <a:stretch/>
          </p:blipFill>
          <p:spPr>
            <a:xfrm>
              <a:off x="5390129" y="836187"/>
              <a:ext cx="2183787" cy="452985"/>
            </a:xfrm>
            <a:prstGeom prst="rect">
              <a:avLst/>
            </a:prstGeom>
            <a:scene3d>
              <a:camera prst="orthographicFront">
                <a:rot lat="21599992" lon="0" rev="2100000"/>
              </a:camera>
              <a:lightRig rig="threePt" dir="t"/>
            </a:scene3d>
          </p:spPr>
        </p:pic>
        <p:pic>
          <p:nvPicPr>
            <p:cNvPr id="17" name="Graphic 16" descr="Wave with solid fill">
              <a:extLst>
                <a:ext uri="{FF2B5EF4-FFF2-40B4-BE49-F238E27FC236}">
                  <a16:creationId xmlns:a16="http://schemas.microsoft.com/office/drawing/2014/main" id="{D925377E-60E9-299C-410A-F998F3452AA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72619" b="16908"/>
            <a:stretch/>
          </p:blipFill>
          <p:spPr>
            <a:xfrm>
              <a:off x="5517949" y="1146799"/>
              <a:ext cx="2183787" cy="452985"/>
            </a:xfrm>
            <a:prstGeom prst="rect">
              <a:avLst/>
            </a:prstGeom>
            <a:scene3d>
              <a:camera prst="orthographicFront">
                <a:rot lat="21599992" lon="0" rev="2100000"/>
              </a:camera>
              <a:lightRig rig="threePt" dir="t"/>
            </a:scene3d>
          </p:spPr>
        </p:pic>
        <p:pic>
          <p:nvPicPr>
            <p:cNvPr id="18" name="Graphic 17" descr="Wave with solid fill">
              <a:extLst>
                <a:ext uri="{FF2B5EF4-FFF2-40B4-BE49-F238E27FC236}">
                  <a16:creationId xmlns:a16="http://schemas.microsoft.com/office/drawing/2014/main" id="{39EB0B05-FD40-625E-41C4-0D72B56D15E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72619" b="16908"/>
            <a:stretch/>
          </p:blipFill>
          <p:spPr>
            <a:xfrm>
              <a:off x="5670349" y="1461124"/>
              <a:ext cx="2183787" cy="452985"/>
            </a:xfrm>
            <a:prstGeom prst="rect">
              <a:avLst/>
            </a:prstGeom>
            <a:scene3d>
              <a:camera prst="orthographicFront">
                <a:rot lat="21599992" lon="0" rev="2100000"/>
              </a:camera>
              <a:lightRig rig="threePt" dir="t"/>
            </a:scene3d>
          </p:spPr>
        </p:pic>
        <p:pic>
          <p:nvPicPr>
            <p:cNvPr id="19" name="Graphic 18" descr="Wave with solid fill">
              <a:extLst>
                <a:ext uri="{FF2B5EF4-FFF2-40B4-BE49-F238E27FC236}">
                  <a16:creationId xmlns:a16="http://schemas.microsoft.com/office/drawing/2014/main" id="{750BA0EC-D7EE-A347-9A7F-CCFDA88BD48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72619" b="16908"/>
            <a:stretch/>
          </p:blipFill>
          <p:spPr>
            <a:xfrm>
              <a:off x="5813018" y="1755897"/>
              <a:ext cx="2183787" cy="452985"/>
            </a:xfrm>
            <a:prstGeom prst="rect">
              <a:avLst/>
            </a:prstGeom>
            <a:scene3d>
              <a:camera prst="orthographicFront">
                <a:rot lat="21599992" lon="0" rev="2100000"/>
              </a:camera>
              <a:lightRig rig="threePt" dir="t"/>
            </a:scene3d>
          </p:spPr>
        </p:pic>
        <p:pic>
          <p:nvPicPr>
            <p:cNvPr id="20" name="Graphic 19" descr="Wave with solid fill">
              <a:extLst>
                <a:ext uri="{FF2B5EF4-FFF2-40B4-BE49-F238E27FC236}">
                  <a16:creationId xmlns:a16="http://schemas.microsoft.com/office/drawing/2014/main" id="{EFF9D3F0-A57D-773E-C5CA-6CD4D1E1CD6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72619" b="16908"/>
            <a:stretch/>
          </p:blipFill>
          <p:spPr>
            <a:xfrm>
              <a:off x="5940838" y="2056984"/>
              <a:ext cx="2183787" cy="452985"/>
            </a:xfrm>
            <a:prstGeom prst="rect">
              <a:avLst/>
            </a:prstGeom>
            <a:scene3d>
              <a:camera prst="orthographicFront">
                <a:rot lat="21599992" lon="0" rev="2100000"/>
              </a:camera>
              <a:lightRig rig="threePt" dir="t"/>
            </a:scene3d>
          </p:spPr>
        </p:pic>
        <p:pic>
          <p:nvPicPr>
            <p:cNvPr id="21" name="Graphic 20" descr="Wave with solid fill">
              <a:extLst>
                <a:ext uri="{FF2B5EF4-FFF2-40B4-BE49-F238E27FC236}">
                  <a16:creationId xmlns:a16="http://schemas.microsoft.com/office/drawing/2014/main" id="{3BA1AA92-4AE6-2630-90AD-11902603E274}"/>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72619" b="16908"/>
            <a:stretch/>
          </p:blipFill>
          <p:spPr>
            <a:xfrm>
              <a:off x="6093238" y="2352259"/>
              <a:ext cx="2183787" cy="452985"/>
            </a:xfrm>
            <a:prstGeom prst="rect">
              <a:avLst/>
            </a:prstGeom>
            <a:scene3d>
              <a:camera prst="orthographicFront">
                <a:rot lat="21599992" lon="0" rev="2100000"/>
              </a:camera>
              <a:lightRig rig="threePt" dir="t"/>
            </a:scene3d>
          </p:spPr>
        </p:pic>
        <p:pic>
          <p:nvPicPr>
            <p:cNvPr id="22" name="Graphic 21" descr="Wave with solid fill">
              <a:extLst>
                <a:ext uri="{FF2B5EF4-FFF2-40B4-BE49-F238E27FC236}">
                  <a16:creationId xmlns:a16="http://schemas.microsoft.com/office/drawing/2014/main" id="{4EA03268-BE49-B221-1DD1-B31A5EFAD85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72619" b="16908"/>
            <a:stretch/>
          </p:blipFill>
          <p:spPr>
            <a:xfrm>
              <a:off x="6240975" y="2620802"/>
              <a:ext cx="2183787" cy="452985"/>
            </a:xfrm>
            <a:prstGeom prst="rect">
              <a:avLst/>
            </a:prstGeom>
            <a:scene3d>
              <a:camera prst="orthographicFront">
                <a:rot lat="21599992" lon="0" rev="2100000"/>
              </a:camera>
              <a:lightRig rig="threePt" dir="t"/>
            </a:scene3d>
          </p:spPr>
        </p:pic>
      </p:grpSp>
      <p:sp>
        <p:nvSpPr>
          <p:cNvPr id="11" name="Rectangle 10">
            <a:extLst>
              <a:ext uri="{FF2B5EF4-FFF2-40B4-BE49-F238E27FC236}">
                <a16:creationId xmlns:a16="http://schemas.microsoft.com/office/drawing/2014/main" id="{BFF5A2D0-101A-5ABC-D170-2BD878CD330F}"/>
              </a:ext>
            </a:extLst>
          </p:cNvPr>
          <p:cNvSpPr/>
          <p:nvPr/>
        </p:nvSpPr>
        <p:spPr>
          <a:xfrm rot="2491539">
            <a:off x="5570857" y="122184"/>
            <a:ext cx="3269651" cy="3579679"/>
          </a:xfrm>
          <a:prstGeom prst="rect">
            <a:avLst/>
          </a:prstGeom>
          <a:gradFill>
            <a:gsLst>
              <a:gs pos="78000">
                <a:schemeClr val="bg1"/>
              </a:gs>
              <a:gs pos="2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ave with solid fill">
            <a:extLst>
              <a:ext uri="{FF2B5EF4-FFF2-40B4-BE49-F238E27FC236}">
                <a16:creationId xmlns:a16="http://schemas.microsoft.com/office/drawing/2014/main" id="{066F6316-D3DD-3314-7A79-9A7CC7FEFE1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t="72619" b="16908"/>
          <a:stretch/>
        </p:blipFill>
        <p:spPr>
          <a:xfrm>
            <a:off x="2597515" y="2774116"/>
            <a:ext cx="2183787" cy="452985"/>
          </a:xfrm>
          <a:prstGeom prst="rect">
            <a:avLst/>
          </a:prstGeom>
          <a:scene3d>
            <a:camera prst="orthographicFront">
              <a:rot lat="21599992" lon="0" rev="20999999"/>
            </a:camera>
            <a:lightRig rig="threePt" dir="t"/>
          </a:scene3d>
        </p:spPr>
      </p:pic>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Methodology</a:t>
            </a:r>
          </a:p>
        </p:txBody>
      </p:sp>
      <p:sp>
        <p:nvSpPr>
          <p:cNvPr id="4" name="Footer Placeholder 3">
            <a:extLst>
              <a:ext uri="{FF2B5EF4-FFF2-40B4-BE49-F238E27FC236}">
                <a16:creationId xmlns:a16="http://schemas.microsoft.com/office/drawing/2014/main" id="{1BE078DB-88BA-BCF0-C738-7E2872E13DE5}"/>
              </a:ext>
            </a:extLst>
          </p:cNvPr>
          <p:cNvSpPr>
            <a:spLocks noGrp="1"/>
          </p:cNvSpPr>
          <p:nvPr>
            <p:ph type="ftr" sz="quarter" idx="11"/>
          </p:nvPr>
        </p:nvSpPr>
        <p:spPr/>
        <p:txBody>
          <a:bodyPr/>
          <a:lstStyle/>
          <a:p>
            <a:r>
              <a:rPr lang="en-US"/>
              <a:t>Physics 301 - Advanced Signal and Image Processing</a:t>
            </a:r>
            <a:endParaRPr lang="en-US" dirty="0"/>
          </a:p>
        </p:txBody>
      </p:sp>
      <p:sp>
        <p:nvSpPr>
          <p:cNvPr id="5" name="Slide Number Placeholder 4">
            <a:extLst>
              <a:ext uri="{FF2B5EF4-FFF2-40B4-BE49-F238E27FC236}">
                <a16:creationId xmlns:a16="http://schemas.microsoft.com/office/drawing/2014/main" id="{9E5DAB68-8863-6E41-33AF-9385EB37F968}"/>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7" name="Graphic 6" descr="Sun with solid fill">
            <a:extLst>
              <a:ext uri="{FF2B5EF4-FFF2-40B4-BE49-F238E27FC236}">
                <a16:creationId xmlns:a16="http://schemas.microsoft.com/office/drawing/2014/main" id="{AC6F474B-7851-3159-A114-29958A5EA4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12288" y="47836"/>
            <a:ext cx="1451137" cy="1451137"/>
          </a:xfrm>
          <a:prstGeom prst="rect">
            <a:avLst/>
          </a:prstGeom>
        </p:spPr>
      </p:pic>
      <p:pic>
        <p:nvPicPr>
          <p:cNvPr id="15" name="Graphic 14" descr="Wave with solid fill">
            <a:extLst>
              <a:ext uri="{FF2B5EF4-FFF2-40B4-BE49-F238E27FC236}">
                <a16:creationId xmlns:a16="http://schemas.microsoft.com/office/drawing/2014/main" id="{A8F10FCD-C265-0BF7-466A-834320ACC668}"/>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t="72619" b="16908"/>
          <a:stretch/>
        </p:blipFill>
        <p:spPr>
          <a:xfrm>
            <a:off x="3206342" y="2389289"/>
            <a:ext cx="2183787" cy="452985"/>
          </a:xfrm>
          <a:prstGeom prst="rect">
            <a:avLst/>
          </a:prstGeom>
          <a:scene3d>
            <a:camera prst="orthographicFront">
              <a:rot lat="21599992" lon="0" rev="20999999"/>
            </a:camera>
            <a:lightRig rig="threePt" dir="t"/>
          </a:scene3d>
        </p:spPr>
      </p:pic>
      <p:pic>
        <p:nvPicPr>
          <p:cNvPr id="28" name="Graphic 27" descr="An apple and half an apple">
            <a:extLst>
              <a:ext uri="{FF2B5EF4-FFF2-40B4-BE49-F238E27FC236}">
                <a16:creationId xmlns:a16="http://schemas.microsoft.com/office/drawing/2014/main" id="{3EA31C42-E2F4-E3E5-14C5-AA3D0B55A43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828693" y="2056984"/>
            <a:ext cx="1828800" cy="1828800"/>
          </a:xfrm>
          <a:prstGeom prst="rect">
            <a:avLst/>
          </a:prstGeom>
        </p:spPr>
      </p:pic>
      <p:pic>
        <p:nvPicPr>
          <p:cNvPr id="26" name="Graphic 25" descr="An orange with a slice of orange">
            <a:extLst>
              <a:ext uri="{FF2B5EF4-FFF2-40B4-BE49-F238E27FC236}">
                <a16:creationId xmlns:a16="http://schemas.microsoft.com/office/drawing/2014/main" id="{254021BD-B83C-7740-6F0F-FEAC804A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96890" y="2525552"/>
            <a:ext cx="1553360" cy="1553360"/>
          </a:xfrm>
          <a:prstGeom prst="rect">
            <a:avLst/>
          </a:prstGeom>
        </p:spPr>
      </p:pic>
      <p:pic>
        <p:nvPicPr>
          <p:cNvPr id="31" name="Graphic 30" descr="Video camera with solid fill">
            <a:extLst>
              <a:ext uri="{FF2B5EF4-FFF2-40B4-BE49-F238E27FC236}">
                <a16:creationId xmlns:a16="http://schemas.microsoft.com/office/drawing/2014/main" id="{4A7D1F9E-208E-69A9-F930-1C4BE46FBBC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3037">
            <a:off x="1898498" y="1559116"/>
            <a:ext cx="1660346" cy="166034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672AEEA-83B2-37B5-5065-30EF028DBEE1}"/>
                  </a:ext>
                </a:extLst>
              </p:cNvPr>
              <p:cNvSpPr txBox="1"/>
              <p:nvPr/>
            </p:nvSpPr>
            <p:spPr>
              <a:xfrm>
                <a:off x="6933426" y="1676386"/>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𝑷</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3" name="TextBox 22">
                <a:extLst>
                  <a:ext uri="{FF2B5EF4-FFF2-40B4-BE49-F238E27FC236}">
                    <a16:creationId xmlns:a16="http://schemas.microsoft.com/office/drawing/2014/main" id="{F672AEEA-83B2-37B5-5065-30EF028DBEE1}"/>
                  </a:ext>
                </a:extLst>
              </p:cNvPr>
              <p:cNvSpPr txBox="1">
                <a:spLocks noRot="1" noChangeAspect="1" noMove="1" noResize="1" noEditPoints="1" noAdjustHandles="1" noChangeArrowheads="1" noChangeShapeType="1" noTextEdit="1"/>
              </p:cNvSpPr>
              <p:nvPr/>
            </p:nvSpPr>
            <p:spPr>
              <a:xfrm>
                <a:off x="6933426" y="1676386"/>
                <a:ext cx="457200" cy="369332"/>
              </a:xfrm>
              <a:prstGeom prst="rect">
                <a:avLst/>
              </a:prstGeom>
              <a:blipFill>
                <a:blip r:embed="rId29"/>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0FBC38-1EF6-C68B-91B2-45A587251954}"/>
                  </a:ext>
                </a:extLst>
              </p:cNvPr>
              <p:cNvSpPr txBox="1"/>
              <p:nvPr/>
            </p:nvSpPr>
            <p:spPr>
              <a:xfrm>
                <a:off x="5171085" y="2754172"/>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4" name="TextBox 23">
                <a:extLst>
                  <a:ext uri="{FF2B5EF4-FFF2-40B4-BE49-F238E27FC236}">
                    <a16:creationId xmlns:a16="http://schemas.microsoft.com/office/drawing/2014/main" id="{090FBC38-1EF6-C68B-91B2-45A587251954}"/>
                  </a:ext>
                </a:extLst>
              </p:cNvPr>
              <p:cNvSpPr txBox="1">
                <a:spLocks noRot="1" noChangeAspect="1" noMove="1" noResize="1" noEditPoints="1" noAdjustHandles="1" noChangeArrowheads="1" noChangeShapeType="1" noTextEdit="1"/>
              </p:cNvSpPr>
              <p:nvPr/>
            </p:nvSpPr>
            <p:spPr>
              <a:xfrm>
                <a:off x="5171085" y="2754172"/>
                <a:ext cx="457200" cy="369332"/>
              </a:xfrm>
              <a:prstGeom prst="rect">
                <a:avLst/>
              </a:prstGeom>
              <a:blipFill>
                <a:blip r:embed="rId30"/>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0B3CFBE-23C5-9C85-8705-3D541F1BD9DC}"/>
                  </a:ext>
                </a:extLst>
              </p:cNvPr>
              <p:cNvSpPr txBox="1"/>
              <p:nvPr/>
            </p:nvSpPr>
            <p:spPr>
              <a:xfrm>
                <a:off x="4575300" y="3185310"/>
                <a:ext cx="457200"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sz="1800" b="1" i="1" smtClean="0">
                          <a:latin typeface="Cambria Math" panose="02040503050406030204" pitchFamily="18" charset="0"/>
                        </a:rPr>
                        <m:t>𝑹</m:t>
                      </m:r>
                      <m:d>
                        <m:dPr>
                          <m:ctrlPr>
                            <a:rPr lang="en-US" sz="1800" b="1" i="1" smtClean="0">
                              <a:solidFill>
                                <a:srgbClr val="836967"/>
                              </a:solidFill>
                              <a:latin typeface="Cambria Math" panose="02040503050406030204" pitchFamily="18" charset="0"/>
                            </a:rPr>
                          </m:ctrlPr>
                        </m:dPr>
                        <m:e>
                          <m:r>
                            <a:rPr lang="en-US" sz="1800" b="1" i="1" smtClean="0">
                              <a:latin typeface="Cambria Math" panose="02040503050406030204" pitchFamily="18" charset="0"/>
                            </a:rPr>
                            <m:t>𝝀</m:t>
                          </m:r>
                        </m:e>
                      </m:d>
                    </m:oMath>
                  </m:oMathPara>
                </a14:m>
                <a:endParaRPr lang="en-US" dirty="0"/>
              </a:p>
            </p:txBody>
          </p:sp>
        </mc:Choice>
        <mc:Fallback xmlns="">
          <p:sp>
            <p:nvSpPr>
              <p:cNvPr id="25" name="TextBox 24">
                <a:extLst>
                  <a:ext uri="{FF2B5EF4-FFF2-40B4-BE49-F238E27FC236}">
                    <a16:creationId xmlns:a16="http://schemas.microsoft.com/office/drawing/2014/main" id="{C0B3CFBE-23C5-9C85-8705-3D541F1BD9DC}"/>
                  </a:ext>
                </a:extLst>
              </p:cNvPr>
              <p:cNvSpPr txBox="1">
                <a:spLocks noRot="1" noChangeAspect="1" noMove="1" noResize="1" noEditPoints="1" noAdjustHandles="1" noChangeArrowheads="1" noChangeShapeType="1" noTextEdit="1"/>
              </p:cNvSpPr>
              <p:nvPr/>
            </p:nvSpPr>
            <p:spPr>
              <a:xfrm>
                <a:off x="4575300" y="3185310"/>
                <a:ext cx="457200" cy="369332"/>
              </a:xfrm>
              <a:prstGeom prst="rect">
                <a:avLst/>
              </a:prstGeom>
              <a:blipFill>
                <a:blip r:embed="rId31"/>
                <a:stretch>
                  <a:fillRect r="-2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C352B02-A4CA-9FA2-676A-C8E826AECC35}"/>
                  </a:ext>
                </a:extLst>
              </p:cNvPr>
              <p:cNvSpPr txBox="1"/>
              <p:nvPr/>
            </p:nvSpPr>
            <p:spPr>
              <a:xfrm>
                <a:off x="456901" y="2308004"/>
                <a:ext cx="11669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D64045"/>
                              </a:solidFill>
                              <a:latin typeface="Cambria Math" panose="02040503050406030204" pitchFamily="18" charset="0"/>
                            </a:rPr>
                          </m:ctrlPr>
                        </m:sSubPr>
                        <m:e>
                          <m:r>
                            <a:rPr lang="en-US" sz="1400" b="1" i="1" smtClean="0">
                              <a:solidFill>
                                <a:srgbClr val="D64045"/>
                              </a:solidFill>
                              <a:latin typeface="Cambria Math" panose="02040503050406030204" pitchFamily="18" charset="0"/>
                            </a:rPr>
                            <m:t>𝑺</m:t>
                          </m:r>
                        </m:e>
                        <m:sub>
                          <m:r>
                            <a:rPr lang="en-US" sz="1400" b="1" i="1" smtClean="0">
                              <a:solidFill>
                                <a:srgbClr val="D64045"/>
                              </a:solidFill>
                              <a:latin typeface="Cambria Math" panose="02040503050406030204" pitchFamily="18" charset="0"/>
                            </a:rPr>
                            <m:t>𝑹</m:t>
                          </m:r>
                        </m:sub>
                      </m:sSub>
                      <m:d>
                        <m:dPr>
                          <m:ctrlPr>
                            <a:rPr lang="en-US" sz="1400" b="1" i="1" smtClean="0">
                              <a:solidFill>
                                <a:srgbClr val="D64045"/>
                              </a:solidFill>
                              <a:latin typeface="Cambria Math" panose="02040503050406030204" pitchFamily="18" charset="0"/>
                            </a:rPr>
                          </m:ctrlPr>
                        </m:dPr>
                        <m:e>
                          <m:r>
                            <a:rPr lang="en-US" sz="1400" b="1" i="1" smtClean="0">
                              <a:solidFill>
                                <a:srgbClr val="D64045"/>
                              </a:solidFill>
                              <a:latin typeface="Cambria Math" panose="02040503050406030204" pitchFamily="18" charset="0"/>
                            </a:rPr>
                            <m:t>𝝀</m:t>
                          </m:r>
                        </m:e>
                      </m:d>
                      <m:r>
                        <a:rPr lang="en-US" sz="1400" b="1" i="1" smtClean="0">
                          <a:solidFill>
                            <a:srgbClr val="D64045"/>
                          </a:solidFill>
                          <a:latin typeface="Cambria Math" panose="02040503050406030204" pitchFamily="18" charset="0"/>
                        </a:rPr>
                        <m:t> </m:t>
                      </m:r>
                      <m:sSub>
                        <m:sSubPr>
                          <m:ctrlPr>
                            <a:rPr lang="en-US" sz="1400" b="1" i="1" smtClean="0">
                              <a:solidFill>
                                <a:srgbClr val="00B050"/>
                              </a:solidFill>
                              <a:latin typeface="Cambria Math" panose="02040503050406030204" pitchFamily="18" charset="0"/>
                            </a:rPr>
                          </m:ctrlPr>
                        </m:sSubPr>
                        <m:e>
                          <m:r>
                            <a:rPr lang="en-US" sz="1400" b="1" i="1">
                              <a:solidFill>
                                <a:srgbClr val="00B050"/>
                              </a:solidFill>
                              <a:latin typeface="Cambria Math" panose="02040503050406030204" pitchFamily="18" charset="0"/>
                            </a:rPr>
                            <m:t>𝑺</m:t>
                          </m:r>
                        </m:e>
                        <m:sub>
                          <m:r>
                            <a:rPr lang="en-US" sz="1400" b="1" i="1" smtClean="0">
                              <a:solidFill>
                                <a:srgbClr val="00B050"/>
                              </a:solidFill>
                              <a:latin typeface="Cambria Math" panose="02040503050406030204" pitchFamily="18" charset="0"/>
                            </a:rPr>
                            <m:t>𝑮</m:t>
                          </m:r>
                        </m:sub>
                      </m:sSub>
                      <m:d>
                        <m:dPr>
                          <m:ctrlPr>
                            <a:rPr lang="en-US" sz="1400" b="1" i="1">
                              <a:solidFill>
                                <a:srgbClr val="00B050"/>
                              </a:solidFill>
                              <a:latin typeface="Cambria Math" panose="02040503050406030204" pitchFamily="18" charset="0"/>
                            </a:rPr>
                          </m:ctrlPr>
                        </m:dPr>
                        <m:e>
                          <m:r>
                            <a:rPr lang="en-US" sz="1400" b="1" i="1">
                              <a:solidFill>
                                <a:srgbClr val="00B050"/>
                              </a:solidFill>
                              <a:latin typeface="Cambria Math" panose="02040503050406030204" pitchFamily="18" charset="0"/>
                            </a:rPr>
                            <m:t>𝝀</m:t>
                          </m:r>
                        </m:e>
                      </m:d>
                      <m:r>
                        <a:rPr lang="en-US" sz="1400" b="1" i="1" smtClean="0">
                          <a:solidFill>
                            <a:srgbClr val="00B050"/>
                          </a:solidFill>
                          <a:latin typeface="Cambria Math" panose="02040503050406030204" pitchFamily="18" charset="0"/>
                        </a:rPr>
                        <m:t> </m:t>
                      </m:r>
                      <m:sSub>
                        <m:sSubPr>
                          <m:ctrlPr>
                            <a:rPr lang="en-US" sz="1400" b="1" i="1" smtClean="0">
                              <a:solidFill>
                                <a:srgbClr val="0070C0"/>
                              </a:solidFill>
                              <a:latin typeface="Cambria Math" panose="02040503050406030204" pitchFamily="18" charset="0"/>
                            </a:rPr>
                          </m:ctrlPr>
                        </m:sSubPr>
                        <m:e>
                          <m:r>
                            <a:rPr lang="en-US" sz="1400" b="1" i="1">
                              <a:solidFill>
                                <a:srgbClr val="0070C0"/>
                              </a:solidFill>
                              <a:latin typeface="Cambria Math" panose="02040503050406030204" pitchFamily="18" charset="0"/>
                            </a:rPr>
                            <m:t>𝑺</m:t>
                          </m:r>
                        </m:e>
                        <m:sub>
                          <m:r>
                            <a:rPr lang="en-US" sz="1400" b="1" i="1" smtClean="0">
                              <a:solidFill>
                                <a:srgbClr val="0070C0"/>
                              </a:solidFill>
                              <a:latin typeface="Cambria Math" panose="02040503050406030204" pitchFamily="18" charset="0"/>
                            </a:rPr>
                            <m:t>𝑩</m:t>
                          </m:r>
                        </m:sub>
                      </m:sSub>
                      <m:d>
                        <m:dPr>
                          <m:ctrlPr>
                            <a:rPr lang="en-US" sz="1400" b="1" i="1">
                              <a:solidFill>
                                <a:srgbClr val="0070C0"/>
                              </a:solidFill>
                              <a:latin typeface="Cambria Math" panose="02040503050406030204" pitchFamily="18" charset="0"/>
                            </a:rPr>
                          </m:ctrlPr>
                        </m:dPr>
                        <m:e>
                          <m:r>
                            <a:rPr lang="en-US" sz="1400" b="1" i="1">
                              <a:solidFill>
                                <a:srgbClr val="0070C0"/>
                              </a:solidFill>
                              <a:latin typeface="Cambria Math" panose="02040503050406030204" pitchFamily="18" charset="0"/>
                            </a:rPr>
                            <m:t>𝝀</m:t>
                          </m:r>
                        </m:e>
                      </m:d>
                    </m:oMath>
                  </m:oMathPara>
                </a14:m>
                <a:endParaRPr lang="en-US" sz="1400" dirty="0"/>
              </a:p>
            </p:txBody>
          </p:sp>
        </mc:Choice>
        <mc:Fallback xmlns="">
          <p:sp>
            <p:nvSpPr>
              <p:cNvPr id="30" name="TextBox 29">
                <a:extLst>
                  <a:ext uri="{FF2B5EF4-FFF2-40B4-BE49-F238E27FC236}">
                    <a16:creationId xmlns:a16="http://schemas.microsoft.com/office/drawing/2014/main" id="{5C352B02-A4CA-9FA2-676A-C8E826AECC35}"/>
                  </a:ext>
                </a:extLst>
              </p:cNvPr>
              <p:cNvSpPr txBox="1">
                <a:spLocks noRot="1" noChangeAspect="1" noMove="1" noResize="1" noEditPoints="1" noAdjustHandles="1" noChangeArrowheads="1" noChangeShapeType="1" noTextEdit="1"/>
              </p:cNvSpPr>
              <p:nvPr/>
            </p:nvSpPr>
            <p:spPr>
              <a:xfrm>
                <a:off x="456901" y="2308004"/>
                <a:ext cx="1166913" cy="307777"/>
              </a:xfrm>
              <a:prstGeom prst="rect">
                <a:avLst/>
              </a:prstGeom>
              <a:blipFill>
                <a:blip r:embed="rId32"/>
                <a:stretch>
                  <a:fillRect r="-28272"/>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53763A-6728-E8B9-5808-3EFB41C8A2E5}"/>
              </a:ext>
            </a:extLst>
          </p:cNvPr>
          <p:cNvSpPr txBox="1"/>
          <p:nvPr/>
        </p:nvSpPr>
        <p:spPr>
          <a:xfrm>
            <a:off x="3886711" y="3630900"/>
            <a:ext cx="3077211" cy="369332"/>
          </a:xfrm>
          <a:prstGeom prst="rect">
            <a:avLst/>
          </a:prstGeom>
          <a:noFill/>
        </p:spPr>
        <p:txBody>
          <a:bodyPr wrap="square">
            <a:spAutoFit/>
          </a:bodyPr>
          <a:lstStyle/>
          <a:p>
            <a:pPr algn="ctr"/>
            <a:r>
              <a:rPr lang="en-US" sz="1800" dirty="0"/>
              <a:t>Object Spectral Reflectance</a:t>
            </a:r>
            <a:endParaRPr lang="en-US" dirty="0"/>
          </a:p>
        </p:txBody>
      </p:sp>
      <p:sp>
        <p:nvSpPr>
          <p:cNvPr id="41" name="TextBox 40">
            <a:extLst>
              <a:ext uri="{FF2B5EF4-FFF2-40B4-BE49-F238E27FC236}">
                <a16:creationId xmlns:a16="http://schemas.microsoft.com/office/drawing/2014/main" id="{5257840D-6CCE-0102-A1F5-444778C714DB}"/>
              </a:ext>
            </a:extLst>
          </p:cNvPr>
          <p:cNvSpPr txBox="1"/>
          <p:nvPr/>
        </p:nvSpPr>
        <p:spPr>
          <a:xfrm>
            <a:off x="5835949" y="1977698"/>
            <a:ext cx="2789798" cy="369332"/>
          </a:xfrm>
          <a:prstGeom prst="rect">
            <a:avLst/>
          </a:prstGeom>
          <a:noFill/>
        </p:spPr>
        <p:txBody>
          <a:bodyPr wrap="square">
            <a:spAutoFit/>
          </a:bodyPr>
          <a:lstStyle/>
          <a:p>
            <a:pPr algn="ctr"/>
            <a:r>
              <a:rPr lang="en-US" dirty="0"/>
              <a:t>Spectral Power</a:t>
            </a:r>
          </a:p>
        </p:txBody>
      </p:sp>
      <p:sp>
        <p:nvSpPr>
          <p:cNvPr id="42" name="TextBox 41">
            <a:extLst>
              <a:ext uri="{FF2B5EF4-FFF2-40B4-BE49-F238E27FC236}">
                <a16:creationId xmlns:a16="http://schemas.microsoft.com/office/drawing/2014/main" id="{70D4E31E-8260-841F-F5BD-BDC4E894624E}"/>
              </a:ext>
            </a:extLst>
          </p:cNvPr>
          <p:cNvSpPr txBox="1"/>
          <p:nvPr/>
        </p:nvSpPr>
        <p:spPr>
          <a:xfrm>
            <a:off x="298449" y="2538979"/>
            <a:ext cx="1819142" cy="646331"/>
          </a:xfrm>
          <a:prstGeom prst="rect">
            <a:avLst/>
          </a:prstGeom>
          <a:noFill/>
        </p:spPr>
        <p:txBody>
          <a:bodyPr wrap="square">
            <a:spAutoFit/>
          </a:bodyPr>
          <a:lstStyle/>
          <a:p>
            <a:pPr algn="r"/>
            <a:r>
              <a:rPr lang="en-US" sz="1800" dirty="0"/>
              <a:t>Camera Spectral Sensitivity</a:t>
            </a:r>
            <a:endParaRPr lang="en-US" dirty="0"/>
          </a:p>
        </p:txBody>
      </p:sp>
    </p:spTree>
    <p:extLst>
      <p:ext uri="{BB962C8B-B14F-4D97-AF65-F5344CB8AC3E}">
        <p14:creationId xmlns:p14="http://schemas.microsoft.com/office/powerpoint/2010/main" val="197101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4ED7B9E-A2B3-E683-E73D-47B6FC89216B}"/>
              </a:ext>
            </a:extLst>
          </p:cNvPr>
          <p:cNvSpPr>
            <a:spLocks noGrp="1"/>
          </p:cNvSpPr>
          <p:nvPr>
            <p:ph type="ftr" sz="quarter" idx="11"/>
          </p:nvPr>
        </p:nvSpPr>
        <p:spPr/>
        <p:txBody>
          <a:bodyPr/>
          <a:lstStyle/>
          <a:p>
            <a:r>
              <a:rPr lang="en-US"/>
              <a:t>Physics 301 - Advanced Signal and Image Processing</a:t>
            </a:r>
            <a:endParaRPr lang="en-US" dirty="0"/>
          </a:p>
        </p:txBody>
      </p:sp>
      <p:sp>
        <p:nvSpPr>
          <p:cNvPr id="4" name="Title 3">
            <a:extLst>
              <a:ext uri="{FF2B5EF4-FFF2-40B4-BE49-F238E27FC236}">
                <a16:creationId xmlns:a16="http://schemas.microsoft.com/office/drawing/2014/main" id="{D89F2072-4CF5-69DA-9BFB-7ED7F5F319D5}"/>
              </a:ext>
            </a:extLst>
          </p:cNvPr>
          <p:cNvSpPr>
            <a:spLocks noGrp="1"/>
          </p:cNvSpPr>
          <p:nvPr>
            <p:ph type="title"/>
          </p:nvPr>
        </p:nvSpPr>
        <p:spPr/>
        <p:txBody>
          <a:bodyPr/>
          <a:lstStyle/>
          <a:p>
            <a:r>
              <a:rPr lang="en-US" dirty="0"/>
              <a:t>Procedure</a:t>
            </a:r>
          </a:p>
        </p:txBody>
      </p:sp>
      <p:sp>
        <p:nvSpPr>
          <p:cNvPr id="7" name="Content Placeholder 6">
            <a:extLst>
              <a:ext uri="{FF2B5EF4-FFF2-40B4-BE49-F238E27FC236}">
                <a16:creationId xmlns:a16="http://schemas.microsoft.com/office/drawing/2014/main" id="{35D95BDD-685E-7186-8633-4F87AF14053D}"/>
              </a:ext>
            </a:extLst>
          </p:cNvPr>
          <p:cNvSpPr>
            <a:spLocks noGrp="1"/>
          </p:cNvSpPr>
          <p:nvPr>
            <p:ph idx="1"/>
          </p:nvPr>
        </p:nvSpPr>
        <p:spPr>
          <a:xfrm>
            <a:off x="628650" y="4120857"/>
            <a:ext cx="7886700" cy="2056106"/>
          </a:xfrm>
        </p:spPr>
        <p:txBody>
          <a:bodyPr/>
          <a:lstStyle/>
          <a:p>
            <a:pPr marL="0" indent="457200">
              <a:buNone/>
            </a:pPr>
            <a:r>
              <a:rPr lang="en-US" sz="1800" dirty="0"/>
              <a:t>In this activity, we use the Macbeth color chart as our reflectance set, D65 as our power source, and Canon 400D’s sensitivity to </a:t>
            </a:r>
            <a:r>
              <a:rPr lang="en-US" sz="1800" b="1" dirty="0">
                <a:highlight>
                  <a:srgbClr val="FFEE9E"/>
                </a:highlight>
                <a:latin typeface="Bahnschrift SemiBold" panose="020B0502040204020203" pitchFamily="34" charset="0"/>
              </a:rPr>
              <a:t>simulate colors</a:t>
            </a:r>
            <a:r>
              <a:rPr lang="en-US" sz="1800" dirty="0"/>
              <a:t>. Note that data interpolation was imposed such that the element-to-element matrix multiplication can be carried out easily. Overall, we render the spectral values from 400 nm to 700 nm, with wavelength interval of 1 nm. After multiplying the spectral trinity, the area under the curve are the designated the </a:t>
            </a:r>
            <a:r>
              <a:rPr lang="en-US" sz="2000" b="1" dirty="0">
                <a:solidFill>
                  <a:srgbClr val="D64045"/>
                </a:solidFill>
                <a:latin typeface="Bahnschrift" panose="020B0502040204020203" pitchFamily="34" charset="0"/>
              </a:rPr>
              <a:t>R</a:t>
            </a:r>
            <a:r>
              <a:rPr lang="en-US" sz="2000" b="1" dirty="0">
                <a:solidFill>
                  <a:srgbClr val="00B050"/>
                </a:solidFill>
                <a:latin typeface="Bahnschrift" panose="020B0502040204020203" pitchFamily="34" charset="0"/>
              </a:rPr>
              <a:t>G</a:t>
            </a:r>
            <a:r>
              <a:rPr lang="en-US" sz="2000" b="1" dirty="0">
                <a:solidFill>
                  <a:srgbClr val="0070C0"/>
                </a:solidFill>
                <a:latin typeface="Bahnschrift" panose="020B0502040204020203" pitchFamily="34" charset="0"/>
              </a:rPr>
              <a:t>B</a:t>
            </a:r>
            <a:r>
              <a:rPr lang="en-US" sz="1400" dirty="0"/>
              <a:t> </a:t>
            </a:r>
            <a:r>
              <a:rPr lang="en-US" sz="1800" dirty="0"/>
              <a:t>values.</a:t>
            </a:r>
          </a:p>
        </p:txBody>
      </p:sp>
      <p:sp>
        <p:nvSpPr>
          <p:cNvPr id="5" name="Slide Number Placeholder 4">
            <a:extLst>
              <a:ext uri="{FF2B5EF4-FFF2-40B4-BE49-F238E27FC236}">
                <a16:creationId xmlns:a16="http://schemas.microsoft.com/office/drawing/2014/main" id="{E67915E5-4C2F-DF9A-E408-A7359D76E8AF}"/>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1030" name="Picture 6">
            <a:extLst>
              <a:ext uri="{FF2B5EF4-FFF2-40B4-BE49-F238E27FC236}">
                <a16:creationId xmlns:a16="http://schemas.microsoft.com/office/drawing/2014/main" id="{FC44D1D4-9F11-0718-C730-2529033C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06911"/>
            <a:ext cx="7315200" cy="2687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044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7E2BF8-BE5A-CF7F-15DD-EC32993C5431}"/>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7FCA9CCC-94D6-4126-51D0-BC26C1AACBD5}"/>
              </a:ext>
            </a:extLst>
          </p:cNvPr>
          <p:cNvSpPr>
            <a:spLocks noGrp="1"/>
          </p:cNvSpPr>
          <p:nvPr>
            <p:ph type="title"/>
          </p:nvPr>
        </p:nvSpPr>
        <p:spPr/>
        <p:txBody>
          <a:bodyPr/>
          <a:lstStyle/>
          <a:p>
            <a:r>
              <a:rPr lang="en-US" dirty="0"/>
              <a:t>White Balancing</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4E4FAE2-4977-D4C8-F1E6-B49AA11A78F9}"/>
                  </a:ext>
                </a:extLst>
              </p:cNvPr>
              <p:cNvSpPr>
                <a:spLocks noGrp="1"/>
              </p:cNvSpPr>
              <p:nvPr>
                <p:ph idx="1"/>
              </p:nvPr>
            </p:nvSpPr>
            <p:spPr/>
            <p:txBody>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spcAft>
                    <a:spcPts val="600"/>
                  </a:spcAft>
                  <a:buNone/>
                </a:pPr>
                <a:r>
                  <a:rPr lang="en-US" sz="1800" dirty="0"/>
                  <a:t>The color on the </a:t>
                </a:r>
                <a:r>
                  <a:rPr lang="en-US" sz="1800" dirty="0">
                    <a:highlight>
                      <a:srgbClr val="FFEE9E"/>
                    </a:highlight>
                    <a:latin typeface="Bahnschrift SemiBold" panose="020B0502040204020203" pitchFamily="34" charset="0"/>
                  </a:rPr>
                  <a:t>left</a:t>
                </a:r>
                <a:r>
                  <a:rPr lang="en-US" sz="1800" dirty="0">
                    <a:highlight>
                      <a:srgbClr val="FFEE9E"/>
                    </a:highlight>
                  </a:rPr>
                  <a:t> is the rendition using the </a:t>
                </a:r>
                <a:r>
                  <a:rPr lang="en-US" sz="1800" dirty="0">
                    <a:highlight>
                      <a:srgbClr val="FFEE9E"/>
                    </a:highlight>
                    <a:latin typeface="Bahnschrift SemiBold" panose="020B0502040204020203" pitchFamily="34" charset="0"/>
                  </a:rPr>
                  <a:t>analog</a:t>
                </a:r>
                <a:r>
                  <a:rPr lang="en-US" sz="1800" dirty="0">
                    <a:highlight>
                      <a:srgbClr val="FFEE9E"/>
                    </a:highlight>
                  </a:rPr>
                  <a:t> </a:t>
                </a:r>
                <a:r>
                  <a:rPr lang="en-US" sz="1800" dirty="0">
                    <a:highlight>
                      <a:srgbClr val="FFEE9E"/>
                    </a:highlight>
                    <a:latin typeface="Bahnschrift SemiBold" panose="020B0502040204020203" pitchFamily="34" charset="0"/>
                  </a:rPr>
                  <a:t>color</a:t>
                </a:r>
                <a:r>
                  <a:rPr lang="en-US" sz="1800" dirty="0">
                    <a:highlight>
                      <a:srgbClr val="FFEE9E"/>
                    </a:highlight>
                  </a:rPr>
                  <a:t> </a:t>
                </a:r>
                <a:r>
                  <a:rPr lang="en-US" sz="1800" dirty="0">
                    <a:highlight>
                      <a:srgbClr val="FFEE9E"/>
                    </a:highlight>
                    <a:latin typeface="Bahnschrift SemiBold" panose="020B0502040204020203" pitchFamily="34" charset="0"/>
                  </a:rPr>
                  <a:t>signals</a:t>
                </a:r>
                <a:r>
                  <a:rPr lang="en-US" sz="1800" dirty="0"/>
                  <a:t>, while the rendition on the </a:t>
                </a:r>
                <a:r>
                  <a:rPr lang="en-US" sz="1800" dirty="0">
                    <a:highlight>
                      <a:srgbClr val="EBA0A2"/>
                    </a:highlight>
                    <a:latin typeface="Bahnschrift SemiBold" panose="020B0502040204020203" pitchFamily="34" charset="0"/>
                  </a:rPr>
                  <a:t>right</a:t>
                </a:r>
                <a:r>
                  <a:rPr lang="en-US" sz="1800" dirty="0">
                    <a:highlight>
                      <a:srgbClr val="EBA0A2"/>
                    </a:highlight>
                  </a:rPr>
                  <a:t> side is </a:t>
                </a:r>
                <a:r>
                  <a:rPr lang="en-US" sz="1800" dirty="0">
                    <a:highlight>
                      <a:srgbClr val="EBA0A2"/>
                    </a:highlight>
                    <a:latin typeface="Bahnschrift SemiBold" panose="020B0502040204020203" pitchFamily="34" charset="0"/>
                  </a:rPr>
                  <a:t>white</a:t>
                </a:r>
                <a:r>
                  <a:rPr lang="en-US" sz="1800" dirty="0">
                    <a:highlight>
                      <a:srgbClr val="EBA0A2"/>
                    </a:highlight>
                  </a:rPr>
                  <a:t> </a:t>
                </a:r>
                <a:r>
                  <a:rPr lang="en-US" sz="1800" dirty="0">
                    <a:highlight>
                      <a:srgbClr val="EBA0A2"/>
                    </a:highlight>
                    <a:latin typeface="Bahnschrift SemiBold" panose="020B0502040204020203" pitchFamily="34" charset="0"/>
                  </a:rPr>
                  <a:t>balanced</a:t>
                </a:r>
                <a:r>
                  <a:rPr lang="en-US" sz="1800" dirty="0"/>
                  <a:t> through</a:t>
                </a:r>
                <a:endParaRPr lang="en-US" b="1" i="1" dirty="0">
                  <a:solidFill>
                    <a:srgbClr val="836967"/>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b="1" i="1" smtClean="0">
                              <a:solidFill>
                                <a:srgbClr val="836967"/>
                              </a:solidFill>
                              <a:latin typeface="Cambria Math" panose="02040503050406030204" pitchFamily="18" charset="0"/>
                            </a:rPr>
                          </m:ctrlPr>
                        </m:accPr>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e>
                      </m:acc>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sub>
                          </m:sSub>
                        </m:num>
                        <m:den>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rPr>
                                <m:t>𝒏</m:t>
                              </m:r>
                              <m:r>
                                <a:rPr lang="en-US" b="1" i="1" smtClean="0">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𝑤h𝑖𝑡𝑒</m:t>
                              </m:r>
                            </m:sub>
                          </m:sSub>
                        </m:den>
                      </m:f>
                      <m:r>
                        <a:rPr lang="en-US" b="1" i="1" smtClean="0">
                          <a:latin typeface="Cambria Math" panose="02040503050406030204" pitchFamily="18" charset="0"/>
                        </a:rPr>
                        <m:t>= </m:t>
                      </m:r>
                      <m:f>
                        <m:fPr>
                          <m:ctrlPr>
                            <a:rPr lang="en-US" b="1" i="1" smtClean="0">
                              <a:latin typeface="Cambria Math" panose="02040503050406030204" pitchFamily="18" charset="0"/>
                            </a:rPr>
                          </m:ctrlPr>
                        </m:fPr>
                        <m:num>
                          <m:nary>
                            <m:naryPr>
                              <m:limLoc m:val="subSup"/>
                              <m:grow m:val="on"/>
                              <m:supHide m:val="on"/>
                              <m:ctrlPr>
                                <a:rPr lang="en-US" b="1" i="1" smtClean="0">
                                  <a:latin typeface="Cambria Math" panose="02040503050406030204" pitchFamily="18" charset="0"/>
                                </a:rPr>
                              </m:ctrlPr>
                            </m:naryPr>
                            <m:sub>
                              <m:r>
                                <a:rPr lang="en-US" b="1" i="1" smtClean="0">
                                  <a:latin typeface="Cambria Math" panose="02040503050406030204" pitchFamily="18" charset="0"/>
                                </a:rPr>
                                <m:t>𝝀</m:t>
                              </m:r>
                            </m:sub>
                            <m:sup/>
                            <m:e>
                              <m:r>
                                <a:rPr lang="en-US" b="1" i="1" smtClean="0">
                                  <a:latin typeface="Cambria Math" panose="02040503050406030204" pitchFamily="18" charset="0"/>
                                </a:rPr>
                                <m:t>𝑷</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𝑹</m:t>
                              </m:r>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sSub>
                                <m:sSubPr>
                                  <m:ctrlPr>
                                    <a:rPr lang="en-US" b="1" i="1" smtClean="0">
                                      <a:solidFill>
                                        <a:srgbClr val="836967"/>
                                      </a:solidFill>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𝒏</m:t>
                                  </m:r>
                                </m:sub>
                              </m:sSub>
                              <m:d>
                                <m:dPr>
                                  <m:ctrlPr>
                                    <a:rPr lang="en-US" b="1" i="1" smtClean="0">
                                      <a:solidFill>
                                        <a:srgbClr val="836967"/>
                                      </a:solidFill>
                                      <a:latin typeface="Cambria Math" panose="02040503050406030204" pitchFamily="18" charset="0"/>
                                    </a:rPr>
                                  </m:ctrlPr>
                                </m:dPr>
                                <m:e>
                                  <m:r>
                                    <a:rPr lang="en-US" b="1" i="1" smtClean="0">
                                      <a:latin typeface="Cambria Math" panose="02040503050406030204" pitchFamily="18" charset="0"/>
                                    </a:rPr>
                                    <m:t>𝝀</m:t>
                                  </m:r>
                                </m:e>
                              </m:d>
                              <m:r>
                                <a:rPr lang="en-US" b="1" i="1" smtClean="0">
                                  <a:latin typeface="Cambria Math" panose="02040503050406030204" pitchFamily="18" charset="0"/>
                                </a:rPr>
                                <m:t>ⅆ</m:t>
                              </m:r>
                              <m:r>
                                <a:rPr lang="en-US" b="1" i="1" smtClean="0">
                                  <a:latin typeface="Cambria Math" panose="02040503050406030204" pitchFamily="18" charset="0"/>
                                </a:rPr>
                                <m:t>𝝀</m:t>
                              </m:r>
                            </m:e>
                          </m:nary>
                        </m:num>
                        <m:den>
                          <m:nary>
                            <m:naryPr>
                              <m:limLoc m:val="subSup"/>
                              <m:grow m:val="on"/>
                              <m:supHide m:val="on"/>
                              <m:ctrlPr>
                                <a:rPr lang="en-US" b="1" i="1">
                                  <a:latin typeface="Cambria Math" panose="02040503050406030204" pitchFamily="18" charset="0"/>
                                </a:rPr>
                              </m:ctrlPr>
                            </m:naryPr>
                            <m:sub>
                              <m:r>
                                <a:rPr lang="en-US" b="1" i="1">
                                  <a:latin typeface="Cambria Math" panose="02040503050406030204" pitchFamily="18" charset="0"/>
                                </a:rPr>
                                <m:t>𝝀</m:t>
                              </m:r>
                            </m:sub>
                            <m:sup/>
                            <m:e>
                              <m:r>
                                <a:rPr lang="en-US" b="1" i="1">
                                  <a:latin typeface="Cambria Math" panose="02040503050406030204" pitchFamily="18" charset="0"/>
                                </a:rPr>
                                <m:t>𝑷</m:t>
                              </m:r>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𝒏</m:t>
                                  </m:r>
                                </m:sub>
                              </m:sSub>
                              <m:d>
                                <m:dPr>
                                  <m:ctrlPr>
                                    <a:rPr lang="en-US" b="1" i="1">
                                      <a:solidFill>
                                        <a:srgbClr val="836967"/>
                                      </a:solidFill>
                                      <a:latin typeface="Cambria Math" panose="02040503050406030204" pitchFamily="18" charset="0"/>
                                    </a:rPr>
                                  </m:ctrlPr>
                                </m:dPr>
                                <m:e>
                                  <m:r>
                                    <a:rPr lang="en-US" b="1" i="1">
                                      <a:latin typeface="Cambria Math" panose="02040503050406030204" pitchFamily="18" charset="0"/>
                                    </a:rPr>
                                    <m:t>𝝀</m:t>
                                  </m:r>
                                </m:e>
                              </m:d>
                              <m:r>
                                <a:rPr lang="en-US" b="1" i="1">
                                  <a:latin typeface="Cambria Math" panose="02040503050406030204" pitchFamily="18" charset="0"/>
                                </a:rPr>
                                <m:t>ⅆ</m:t>
                              </m:r>
                              <m:r>
                                <a:rPr lang="en-US" b="1" i="1">
                                  <a:latin typeface="Cambria Math" panose="02040503050406030204" pitchFamily="18" charset="0"/>
                                </a:rPr>
                                <m:t>𝝀</m:t>
                              </m:r>
                            </m:e>
                          </m:nary>
                        </m:den>
                      </m:f>
                      <m:r>
                        <a:rPr lang="en-US" b="1" i="1" smtClean="0">
                          <a:latin typeface="Cambria Math" panose="02040503050406030204" pitchFamily="18" charset="0"/>
                        </a:rPr>
                        <m:t>,</m:t>
                      </m:r>
                    </m:oMath>
                  </m:oMathPara>
                </a14:m>
                <a:endParaRPr lang="en-US" dirty="0"/>
              </a:p>
              <a:p>
                <a:pPr marL="0" indent="457200">
                  <a:buNone/>
                </a:pPr>
                <a:r>
                  <a:rPr lang="en-US" sz="1800" dirty="0"/>
                  <a:t>where we color balance by ensuring that </a:t>
                </a:r>
                <a:r>
                  <a:rPr lang="en-US" sz="1800" dirty="0">
                    <a:latin typeface="Bahnschrift SemiBold" panose="020B0502040204020203" pitchFamily="34" charset="0"/>
                  </a:rPr>
                  <a:t>white objects appear white</a:t>
                </a:r>
                <a:r>
                  <a:rPr lang="en-US" sz="1800" dirty="0"/>
                  <a:t>. As such, the white patch has </a:t>
                </a:r>
                <a:r>
                  <a:rPr lang="en-US" sz="1800" b="1" dirty="0">
                    <a:solidFill>
                      <a:srgbClr val="D64045"/>
                    </a:solidFill>
                    <a:latin typeface="Bahnschrift" panose="020B0502040204020203" pitchFamily="34" charset="0"/>
                  </a:rPr>
                  <a:t>R</a:t>
                </a:r>
                <a:r>
                  <a:rPr lang="en-US" sz="1800" b="1" dirty="0">
                    <a:solidFill>
                      <a:srgbClr val="00B050"/>
                    </a:solidFill>
                    <a:latin typeface="Bahnschrift" panose="020B0502040204020203" pitchFamily="34" charset="0"/>
                  </a:rPr>
                  <a:t>G</a:t>
                </a:r>
                <a:r>
                  <a:rPr lang="en-US" sz="1800" b="1" dirty="0">
                    <a:solidFill>
                      <a:srgbClr val="0070C0"/>
                    </a:solidFill>
                    <a:latin typeface="Bahnschrift" panose="020B0502040204020203" pitchFamily="34" charset="0"/>
                  </a:rPr>
                  <a:t>B</a:t>
                </a:r>
                <a:r>
                  <a:rPr lang="en-US" sz="1800" dirty="0"/>
                  <a:t> = [255, 255, 255] which is indeed the maximum </a:t>
                </a:r>
                <a:r>
                  <a:rPr lang="en-US" sz="1800" dirty="0" err="1"/>
                  <a:t>DN</a:t>
                </a:r>
                <a:r>
                  <a:rPr lang="en-US" sz="1800" baseline="-25000" dirty="0" err="1"/>
                  <a:t>n</a:t>
                </a:r>
                <a:r>
                  <a:rPr lang="en-US" sz="1800" dirty="0"/>
                  <a:t> for an 8–bit camera. </a:t>
                </a:r>
              </a:p>
              <a:p>
                <a:pPr marL="0" indent="457200">
                  <a:buNone/>
                </a:pPr>
                <a:r>
                  <a:rPr lang="en-US" sz="1800" dirty="0"/>
                  <a:t>However, we will show both the raw and the white-balanced renditions in the results so that we can see the glaring </a:t>
                </a:r>
                <a:r>
                  <a:rPr lang="en-US" sz="1800" dirty="0">
                    <a:latin typeface="Bahnschrift SemiBold" panose="020B0502040204020203" pitchFamily="34" charset="0"/>
                  </a:rPr>
                  <a:t>effect of the power source on the color rendition</a:t>
                </a:r>
                <a:r>
                  <a:rPr lang="en-US" sz="1800" dirty="0"/>
                  <a:t>.</a:t>
                </a:r>
              </a:p>
            </p:txBody>
          </p:sp>
        </mc:Choice>
        <mc:Fallback xmlns="">
          <p:sp>
            <p:nvSpPr>
              <p:cNvPr id="4" name="Content Placeholder 3">
                <a:extLst>
                  <a:ext uri="{FF2B5EF4-FFF2-40B4-BE49-F238E27FC236}">
                    <a16:creationId xmlns:a16="http://schemas.microsoft.com/office/drawing/2014/main" id="{94E4FAE2-4977-D4C8-F1E6-B49AA11A78F9}"/>
                  </a:ext>
                </a:extLst>
              </p:cNvPr>
              <p:cNvSpPr>
                <a:spLocks noGrp="1" noRot="1" noChangeAspect="1" noMove="1" noResize="1" noEditPoints="1" noAdjustHandles="1" noChangeArrowheads="1" noChangeShapeType="1" noTextEdit="1"/>
              </p:cNvSpPr>
              <p:nvPr>
                <p:ph idx="1"/>
              </p:nvPr>
            </p:nvSpPr>
            <p:spPr>
              <a:blipFill>
                <a:blip r:embed="rId2"/>
                <a:stretch>
                  <a:fillRect l="-618" b="-35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8219A52-6617-208F-E5A8-872D67A64BF5}"/>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6" name="Picture 2">
            <a:extLst>
              <a:ext uri="{FF2B5EF4-FFF2-40B4-BE49-F238E27FC236}">
                <a16:creationId xmlns:a16="http://schemas.microsoft.com/office/drawing/2014/main" id="{0903B701-593B-093C-878A-F911E6352D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50"/>
          <a:stretch/>
        </p:blipFill>
        <p:spPr bwMode="auto">
          <a:xfrm>
            <a:off x="914400" y="1338992"/>
            <a:ext cx="7315200" cy="129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19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C9F45A31-CFA9-ABC8-5958-27A2CF34DA1D}"/>
              </a:ext>
            </a:extLst>
          </p:cNvPr>
          <p:cNvSpPr>
            <a:spLocks noGrp="1"/>
          </p:cNvSpPr>
          <p:nvPr>
            <p:ph type="title"/>
          </p:nvPr>
        </p:nvSpPr>
        <p:spPr/>
        <p:txBody>
          <a:bodyPr/>
          <a:lstStyle/>
          <a:p>
            <a:r>
              <a:rPr lang="en-US" dirty="0"/>
              <a:t>Color Simulation</a:t>
            </a:r>
          </a:p>
        </p:txBody>
      </p:sp>
      <p:sp>
        <p:nvSpPr>
          <p:cNvPr id="4" name="Content Placeholder 3">
            <a:extLst>
              <a:ext uri="{FF2B5EF4-FFF2-40B4-BE49-F238E27FC236}">
                <a16:creationId xmlns:a16="http://schemas.microsoft.com/office/drawing/2014/main" id="{51E8BDE4-6711-E016-71A7-771F07305B3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7</a:t>
            </a:fld>
            <a:endParaRPr lang="en-US"/>
          </a:p>
        </p:txBody>
      </p:sp>
      <p:pic>
        <p:nvPicPr>
          <p:cNvPr id="2050" name="Picture 2">
            <a:extLst>
              <a:ext uri="{FF2B5EF4-FFF2-40B4-BE49-F238E27FC236}">
                <a16:creationId xmlns:a16="http://schemas.microsoft.com/office/drawing/2014/main" id="{4A094C2B-0747-EE1B-377C-8E17E6965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31216"/>
            <a:ext cx="8229600" cy="517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46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E121F6-DFC2-7D20-0094-98B1F5C74ABA}"/>
              </a:ext>
            </a:extLst>
          </p:cNvPr>
          <p:cNvSpPr>
            <a:spLocks noGrp="1"/>
          </p:cNvSpPr>
          <p:nvPr>
            <p:ph type="ftr" sz="quarter" idx="11"/>
          </p:nvPr>
        </p:nvSpPr>
        <p:spPr/>
        <p:txBody>
          <a:bodyPr/>
          <a:lstStyle/>
          <a:p>
            <a:r>
              <a:rPr lang="en-US"/>
              <a:t>Physics 301 - Advanced Signal and Image Processing</a:t>
            </a:r>
            <a:endParaRPr lang="en-US" dirty="0"/>
          </a:p>
        </p:txBody>
      </p:sp>
      <p:sp>
        <p:nvSpPr>
          <p:cNvPr id="10" name="Title 9">
            <a:extLst>
              <a:ext uri="{FF2B5EF4-FFF2-40B4-BE49-F238E27FC236}">
                <a16:creationId xmlns:a16="http://schemas.microsoft.com/office/drawing/2014/main" id="{1786E15A-1262-4515-F0AA-16C2EEB52671}"/>
              </a:ext>
            </a:extLst>
          </p:cNvPr>
          <p:cNvSpPr>
            <a:spLocks noGrp="1"/>
          </p:cNvSpPr>
          <p:nvPr>
            <p:ph type="title"/>
          </p:nvPr>
        </p:nvSpPr>
        <p:spPr/>
        <p:txBody>
          <a:bodyPr/>
          <a:lstStyle/>
          <a:p>
            <a:r>
              <a:rPr lang="en-US" dirty="0"/>
              <a:t>Discussion</a:t>
            </a:r>
          </a:p>
        </p:txBody>
      </p:sp>
      <p:sp>
        <p:nvSpPr>
          <p:cNvPr id="11" name="Content Placeholder 10">
            <a:extLst>
              <a:ext uri="{FF2B5EF4-FFF2-40B4-BE49-F238E27FC236}">
                <a16:creationId xmlns:a16="http://schemas.microsoft.com/office/drawing/2014/main" id="{F3CBD5D9-5D8A-4568-5B57-DFA648E94F56}"/>
              </a:ext>
            </a:extLst>
          </p:cNvPr>
          <p:cNvSpPr>
            <a:spLocks noGrp="1"/>
          </p:cNvSpPr>
          <p:nvPr>
            <p:ph idx="1"/>
          </p:nvPr>
        </p:nvSpPr>
        <p:spPr/>
        <p:txBody>
          <a:bodyPr/>
          <a:lstStyle/>
          <a:p>
            <a:pPr marL="0" indent="0">
              <a:buNone/>
            </a:pPr>
            <a:r>
              <a:rPr lang="en-US" sz="1800" dirty="0"/>
              <a:t>From the renditions carried out, we can see how </a:t>
            </a:r>
            <a:r>
              <a:rPr lang="en-US" sz="1800" dirty="0">
                <a:highlight>
                  <a:srgbClr val="FFEE9E"/>
                </a:highlight>
                <a:latin typeface="Bahnschrift SemiBold" panose="020B0502040204020203" pitchFamily="34" charset="0"/>
              </a:rPr>
              <a:t>white balancing allows us to see the true colors of the Macbeth color chart</a:t>
            </a:r>
            <a:r>
              <a:rPr lang="en-US" sz="1800" dirty="0"/>
              <a:t>. However, it’s important to note that the </a:t>
            </a:r>
            <a:r>
              <a:rPr lang="en-US" sz="1800" dirty="0">
                <a:solidFill>
                  <a:srgbClr val="0070C0"/>
                </a:solidFill>
                <a:latin typeface="Bahnschrift SemiBold" panose="020B0502040204020203" pitchFamily="34" charset="0"/>
              </a:rPr>
              <a:t>bluish</a:t>
            </a:r>
            <a:r>
              <a:rPr lang="en-US" sz="1800" dirty="0"/>
              <a:t> initial renditions are due to the fact the </a:t>
            </a:r>
            <a:r>
              <a:rPr lang="en-US" sz="1800" dirty="0">
                <a:solidFill>
                  <a:srgbClr val="0070C0"/>
                </a:solidFill>
                <a:latin typeface="Bahnschrift SemiBold" panose="020B0502040204020203" pitchFamily="34" charset="0"/>
              </a:rPr>
              <a:t>D65</a:t>
            </a:r>
            <a:r>
              <a:rPr lang="en-US" sz="1800" dirty="0"/>
              <a:t> illuminant has a </a:t>
            </a:r>
            <a:r>
              <a:rPr lang="en-US" sz="1800" dirty="0">
                <a:latin typeface="Bahnschrift SemiBold" panose="020B0502040204020203" pitchFamily="34" charset="0"/>
              </a:rPr>
              <a:t>stronger signal on the shorter wavelengths</a:t>
            </a:r>
            <a:r>
              <a:rPr lang="en-US" sz="1800" dirty="0"/>
              <a:t>, which is intuitively a blue-dominant region. </a:t>
            </a:r>
          </a:p>
          <a:p>
            <a:pPr marL="0" indent="457200">
              <a:buNone/>
            </a:pPr>
            <a:r>
              <a:rPr lang="en-US" sz="1800" dirty="0"/>
              <a:t>In the next part, we also simulate colors using Illuminant A and Fluorescent as sources to see how color changes under varying illumination. From the power distribution alone, a </a:t>
            </a:r>
            <a:r>
              <a:rPr lang="en-US" sz="1800" dirty="0">
                <a:solidFill>
                  <a:schemeClr val="accent2">
                    <a:lumMod val="75000"/>
                  </a:schemeClr>
                </a:solidFill>
                <a:latin typeface="Bahnschrift SemiBold" panose="020B0502040204020203" pitchFamily="34" charset="0"/>
              </a:rPr>
              <a:t>red-orange tint</a:t>
            </a:r>
            <a:r>
              <a:rPr lang="en-US" sz="1800" dirty="0"/>
              <a:t> on the colors should be visible under </a:t>
            </a:r>
            <a:r>
              <a:rPr lang="en-US" sz="1800" dirty="0">
                <a:solidFill>
                  <a:schemeClr val="accent2">
                    <a:lumMod val="75000"/>
                  </a:schemeClr>
                </a:solidFill>
                <a:latin typeface="Bahnschrift SemiBold" panose="020B0502040204020203" pitchFamily="34" charset="0"/>
              </a:rPr>
              <a:t>Illuminant</a:t>
            </a:r>
            <a:r>
              <a:rPr lang="en-US" sz="1800" dirty="0"/>
              <a:t> </a:t>
            </a:r>
            <a:r>
              <a:rPr lang="en-US" sz="1800" dirty="0">
                <a:solidFill>
                  <a:schemeClr val="accent2">
                    <a:lumMod val="75000"/>
                  </a:schemeClr>
                </a:solidFill>
                <a:latin typeface="Bahnschrift SemiBold" panose="020B0502040204020203" pitchFamily="34" charset="0"/>
              </a:rPr>
              <a:t>A</a:t>
            </a:r>
            <a:r>
              <a:rPr lang="en-US" sz="1800" dirty="0"/>
              <a:t>.</a:t>
            </a:r>
          </a:p>
        </p:txBody>
      </p:sp>
      <p:sp>
        <p:nvSpPr>
          <p:cNvPr id="5" name="Slide Number Placeholder 4">
            <a:extLst>
              <a:ext uri="{FF2B5EF4-FFF2-40B4-BE49-F238E27FC236}">
                <a16:creationId xmlns:a16="http://schemas.microsoft.com/office/drawing/2014/main" id="{69031909-C27D-D7DE-ADA2-61EBB70ED3C9}"/>
              </a:ext>
            </a:extLst>
          </p:cNvPr>
          <p:cNvSpPr>
            <a:spLocks noGrp="1"/>
          </p:cNvSpPr>
          <p:nvPr>
            <p:ph type="sldNum" sz="quarter" idx="12"/>
          </p:nvPr>
        </p:nvSpPr>
        <p:spPr/>
        <p:txBody>
          <a:bodyPr/>
          <a:lstStyle/>
          <a:p>
            <a:fld id="{8262CFD8-7A98-47E6-A2CC-B17DDA24BA0E}" type="slidenum">
              <a:rPr lang="en-US" smtClean="0"/>
              <a:t>8</a:t>
            </a:fld>
            <a:endParaRPr lang="en-US"/>
          </a:p>
        </p:txBody>
      </p:sp>
      <p:pic>
        <p:nvPicPr>
          <p:cNvPr id="3074" name="Picture 2">
            <a:extLst>
              <a:ext uri="{FF2B5EF4-FFF2-40B4-BE49-F238E27FC236}">
                <a16:creationId xmlns:a16="http://schemas.microsoft.com/office/drawing/2014/main" id="{117FC023-9A57-80C4-4452-FB17A0E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810500"/>
            <a:ext cx="5029200" cy="254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8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9F5AD7-DF0A-70B6-6BC7-637F543BED65}"/>
              </a:ext>
            </a:extLst>
          </p:cNvPr>
          <p:cNvSpPr>
            <a:spLocks noGrp="1"/>
          </p:cNvSpPr>
          <p:nvPr>
            <p:ph type="ftr" sz="quarter" idx="11"/>
          </p:nvPr>
        </p:nvSpPr>
        <p:spPr/>
        <p:txBody>
          <a:bodyPr/>
          <a:lstStyle/>
          <a:p>
            <a:r>
              <a:rPr lang="en-US"/>
              <a:t>Physics 301 - Advanced Signal and Image Processing</a:t>
            </a:r>
            <a:endParaRPr lang="en-US" dirty="0"/>
          </a:p>
        </p:txBody>
      </p:sp>
      <p:sp>
        <p:nvSpPr>
          <p:cNvPr id="3" name="Title 2">
            <a:extLst>
              <a:ext uri="{FF2B5EF4-FFF2-40B4-BE49-F238E27FC236}">
                <a16:creationId xmlns:a16="http://schemas.microsoft.com/office/drawing/2014/main" id="{3417DB3B-C645-A480-312F-79441A460DF8}"/>
              </a:ext>
            </a:extLst>
          </p:cNvPr>
          <p:cNvSpPr>
            <a:spLocks noGrp="1"/>
          </p:cNvSpPr>
          <p:nvPr>
            <p:ph type="title"/>
          </p:nvPr>
        </p:nvSpPr>
        <p:spPr/>
        <p:txBody>
          <a:bodyPr/>
          <a:lstStyle/>
          <a:p>
            <a:r>
              <a:rPr lang="en-US" dirty="0"/>
              <a:t>Color Difference</a:t>
            </a:r>
          </a:p>
        </p:txBody>
      </p:sp>
      <p:sp>
        <p:nvSpPr>
          <p:cNvPr id="4" name="Content Placeholder 3">
            <a:extLst>
              <a:ext uri="{FF2B5EF4-FFF2-40B4-BE49-F238E27FC236}">
                <a16:creationId xmlns:a16="http://schemas.microsoft.com/office/drawing/2014/main" id="{40CDD494-F5AC-CE66-DFCA-E4355BECD7EB}"/>
              </a:ext>
            </a:extLst>
          </p:cNvPr>
          <p:cNvSpPr>
            <a:spLocks noGrp="1"/>
          </p:cNvSpPr>
          <p:nvPr>
            <p:ph idx="1"/>
          </p:nvPr>
        </p:nvSpPr>
        <p:spPr/>
        <p:txBody>
          <a:bodyPr/>
          <a:lstStyle/>
          <a:p>
            <a:pPr marL="0" indent="0">
              <a:buNone/>
            </a:pPr>
            <a:r>
              <a:rPr lang="en-US" sz="1800" b="0" i="0" dirty="0">
                <a:solidFill>
                  <a:srgbClr val="202124"/>
                </a:solidFill>
                <a:effectLst/>
                <a:highlight>
                  <a:srgbClr val="FFEE9E"/>
                </a:highlight>
                <a:latin typeface="Bahnschrift SemiBold" panose="020B0502040204020203" pitchFamily="34" charset="0"/>
              </a:rPr>
              <a:t>Color difference </a:t>
            </a:r>
            <a:r>
              <a:rPr lang="el-GR" sz="1800" b="0" i="0" dirty="0">
                <a:solidFill>
                  <a:srgbClr val="202124"/>
                </a:solidFill>
                <a:effectLst/>
                <a:highlight>
                  <a:srgbClr val="FFEE9E"/>
                </a:highlight>
                <a:latin typeface="Bahnschrift SemiBold" panose="020B0502040204020203" pitchFamily="34" charset="0"/>
              </a:rPr>
              <a:t>Δ</a:t>
            </a:r>
            <a:r>
              <a:rPr lang="en-US" sz="1800" b="0" i="0" dirty="0">
                <a:solidFill>
                  <a:srgbClr val="202124"/>
                </a:solidFill>
                <a:effectLst/>
                <a:highlight>
                  <a:srgbClr val="FFEE9E"/>
                </a:highlight>
                <a:latin typeface="Bahnschrift SemiBold" panose="020B0502040204020203" pitchFamily="34" charset="0"/>
              </a:rPr>
              <a:t>E</a:t>
            </a:r>
            <a:r>
              <a:rPr lang="en-US" sz="1800" b="0" i="0" baseline="-25000" dirty="0">
                <a:solidFill>
                  <a:srgbClr val="202124"/>
                </a:solidFill>
                <a:effectLst/>
                <a:highlight>
                  <a:srgbClr val="FFEE9E"/>
                </a:highlight>
                <a:latin typeface="Bahnschrift SemiBold" panose="020B0502040204020203" pitchFamily="34" charset="0"/>
              </a:rPr>
              <a:t>76</a:t>
            </a:r>
            <a:r>
              <a:rPr lang="en-US" sz="1800" b="0" i="0" dirty="0">
                <a:solidFill>
                  <a:srgbClr val="202124"/>
                </a:solidFill>
                <a:effectLst/>
              </a:rPr>
              <a:t> is a measure of the Euclidean distance between the two spectra transformed in the CIELAB uniform color space. Here, we compare the source modulated spectra [2]. The </a:t>
            </a:r>
            <a:r>
              <a:rPr lang="el-GR" sz="1800" b="0" i="0" dirty="0">
                <a:solidFill>
                  <a:srgbClr val="202124"/>
                </a:solidFill>
                <a:effectLst/>
                <a:latin typeface="Bahnschrift SemiBold" panose="020B0502040204020203" pitchFamily="34" charset="0"/>
              </a:rPr>
              <a:t>Δ</a:t>
            </a:r>
            <a:r>
              <a:rPr lang="en-US" sz="1800" b="0" i="0" dirty="0">
                <a:solidFill>
                  <a:srgbClr val="202124"/>
                </a:solidFill>
                <a:effectLst/>
                <a:latin typeface="Bahnschrift SemiBold" panose="020B0502040204020203" pitchFamily="34" charset="0"/>
              </a:rPr>
              <a:t>E</a:t>
            </a:r>
            <a:r>
              <a:rPr lang="en-US" sz="1800" b="0" i="0" baseline="-25000" dirty="0">
                <a:solidFill>
                  <a:srgbClr val="202124"/>
                </a:solidFill>
                <a:effectLst/>
                <a:latin typeface="Bahnschrift SemiBold" panose="020B0502040204020203" pitchFamily="34" charset="0"/>
              </a:rPr>
              <a:t>76</a:t>
            </a:r>
            <a:r>
              <a:rPr lang="en-US" sz="1800" b="0" i="0" dirty="0">
                <a:solidFill>
                  <a:srgbClr val="202124"/>
                </a:solidFill>
                <a:effectLst/>
                <a:latin typeface="Bahnschrift SemiBold" panose="020B0502040204020203" pitchFamily="34" charset="0"/>
              </a:rPr>
              <a:t> measures how different the colors are</a:t>
            </a:r>
            <a:r>
              <a:rPr lang="en-US" sz="1800" b="0" i="0" dirty="0">
                <a:solidFill>
                  <a:srgbClr val="202124"/>
                </a:solidFill>
                <a:effectLst/>
              </a:rPr>
              <a:t> before they are white balanced, where larger </a:t>
            </a:r>
            <a:r>
              <a:rPr lang="el-GR" sz="1800" b="0" i="0" dirty="0">
                <a:solidFill>
                  <a:srgbClr val="202124"/>
                </a:solidFill>
                <a:effectLst/>
              </a:rPr>
              <a:t>Δ</a:t>
            </a:r>
            <a:r>
              <a:rPr lang="en-US" sz="1800" b="0" i="0" dirty="0">
                <a:solidFill>
                  <a:srgbClr val="202124"/>
                </a:solidFill>
                <a:effectLst/>
              </a:rPr>
              <a:t>E</a:t>
            </a:r>
            <a:r>
              <a:rPr lang="en-US" sz="1800" b="0" i="0" baseline="-25000" dirty="0">
                <a:solidFill>
                  <a:srgbClr val="202124"/>
                </a:solidFill>
                <a:effectLst/>
              </a:rPr>
              <a:t>76</a:t>
            </a:r>
            <a:r>
              <a:rPr lang="en-US" sz="1800" b="0" i="0" dirty="0">
                <a:solidFill>
                  <a:srgbClr val="202124"/>
                </a:solidFill>
                <a:effectLst/>
              </a:rPr>
              <a:t> implies greater perceptual difference. </a:t>
            </a:r>
            <a:r>
              <a:rPr lang="en-US" sz="1800" dirty="0">
                <a:solidFill>
                  <a:srgbClr val="202124"/>
                </a:solidFill>
              </a:rPr>
              <a:t>For example, under </a:t>
            </a:r>
            <a:r>
              <a:rPr lang="en-US" sz="1800" dirty="0">
                <a:solidFill>
                  <a:srgbClr val="D64045"/>
                </a:solidFill>
                <a:latin typeface="Bahnschrift SemiBold" panose="020B0502040204020203" pitchFamily="34" charset="0"/>
              </a:rPr>
              <a:t>two very different sources</a:t>
            </a:r>
            <a:r>
              <a:rPr lang="en-US" sz="1800" dirty="0">
                <a:solidFill>
                  <a:srgbClr val="202124"/>
                </a:solidFill>
              </a:rPr>
              <a:t> (D65 vs Illuminant A), </a:t>
            </a:r>
            <a:r>
              <a:rPr lang="en-US" sz="1800" dirty="0">
                <a:solidFill>
                  <a:srgbClr val="D64045"/>
                </a:solidFill>
                <a:latin typeface="Bahnschrift SemiBold" panose="020B0502040204020203" pitchFamily="34" charset="0"/>
              </a:rPr>
              <a:t>large </a:t>
            </a:r>
            <a:r>
              <a:rPr lang="el-GR" sz="1800" b="0" i="0" dirty="0">
                <a:solidFill>
                  <a:srgbClr val="D64045"/>
                </a:solidFill>
                <a:effectLst/>
                <a:latin typeface="Bahnschrift SemiBold" panose="020B0502040204020203" pitchFamily="34" charset="0"/>
              </a:rPr>
              <a:t>Δ</a:t>
            </a:r>
            <a:r>
              <a:rPr lang="en-US" sz="1800" b="0" i="0" dirty="0">
                <a:solidFill>
                  <a:srgbClr val="D64045"/>
                </a:solidFill>
                <a:effectLst/>
                <a:latin typeface="Bahnschrift SemiBold" panose="020B0502040204020203" pitchFamily="34" charset="0"/>
              </a:rPr>
              <a:t>E</a:t>
            </a:r>
            <a:r>
              <a:rPr lang="en-US" sz="1800" b="0" i="0" baseline="-25000" dirty="0">
                <a:solidFill>
                  <a:srgbClr val="D64045"/>
                </a:solidFill>
                <a:effectLst/>
                <a:latin typeface="Bahnschrift SemiBold" panose="020B0502040204020203" pitchFamily="34" charset="0"/>
              </a:rPr>
              <a:t>76</a:t>
            </a:r>
            <a:r>
              <a:rPr lang="en-US" sz="1800" b="0" i="0" dirty="0">
                <a:solidFill>
                  <a:srgbClr val="D64045"/>
                </a:solidFill>
                <a:effectLst/>
                <a:latin typeface="Bahnschrift SemiBold" panose="020B0502040204020203" pitchFamily="34" charset="0"/>
              </a:rPr>
              <a:t>. is observed</a:t>
            </a:r>
            <a:r>
              <a:rPr lang="en-US" sz="1800" b="0" i="0" dirty="0">
                <a:solidFill>
                  <a:srgbClr val="202124"/>
                </a:solidFill>
                <a:effectLst/>
              </a:rPr>
              <a:t> and the colors rendered appear very different as well.</a:t>
            </a:r>
          </a:p>
          <a:p>
            <a:pPr marL="0" indent="0">
              <a:buNone/>
            </a:pPr>
            <a:endParaRPr lang="en-US" sz="1800" baseline="-25000" dirty="0">
              <a:solidFill>
                <a:srgbClr val="202124"/>
              </a:solidFill>
            </a:endParaRPr>
          </a:p>
          <a:p>
            <a:pPr marL="0" indent="0">
              <a:buNone/>
            </a:pPr>
            <a:endParaRPr lang="en-US" sz="1800" baseline="-25000" dirty="0">
              <a:solidFill>
                <a:srgbClr val="202124"/>
              </a:solidFill>
            </a:endParaRPr>
          </a:p>
          <a:p>
            <a:pPr marL="0" indent="457200">
              <a:buNone/>
            </a:pPr>
            <a:br>
              <a:rPr lang="en-US" sz="1800" baseline="-25000" dirty="0">
                <a:solidFill>
                  <a:srgbClr val="202124"/>
                </a:solidFill>
              </a:rPr>
            </a:br>
            <a:endParaRPr lang="en-US" sz="1800" dirty="0">
              <a:solidFill>
                <a:srgbClr val="202124"/>
              </a:solidFill>
            </a:endParaRPr>
          </a:p>
          <a:p>
            <a:pPr marL="0" indent="457200">
              <a:buNone/>
            </a:pPr>
            <a:r>
              <a:rPr lang="en-US" sz="1800" dirty="0">
                <a:solidFill>
                  <a:srgbClr val="202124"/>
                </a:solidFill>
              </a:rPr>
              <a:t>Meanwhile, under </a:t>
            </a:r>
            <a:r>
              <a:rPr lang="en-US" sz="1800" dirty="0">
                <a:solidFill>
                  <a:srgbClr val="467599"/>
                </a:solidFill>
                <a:latin typeface="Bahnschrift SemiBold" panose="020B0502040204020203" pitchFamily="34" charset="0"/>
              </a:rPr>
              <a:t>two similar fluorescent sources</a:t>
            </a:r>
            <a:r>
              <a:rPr lang="en-US" sz="1800" dirty="0">
                <a:solidFill>
                  <a:srgbClr val="202124"/>
                </a:solidFill>
              </a:rPr>
              <a:t>, renditions show difference in brightness but is </a:t>
            </a:r>
            <a:r>
              <a:rPr lang="en-US" sz="1800" dirty="0">
                <a:solidFill>
                  <a:srgbClr val="467599"/>
                </a:solidFill>
                <a:latin typeface="Bahnschrift SemiBold" panose="020B0502040204020203" pitchFamily="34" charset="0"/>
              </a:rPr>
              <a:t>consistent in color as shown by low </a:t>
            </a:r>
            <a:r>
              <a:rPr lang="el-GR" sz="1800" b="0" i="0" dirty="0">
                <a:solidFill>
                  <a:srgbClr val="467599"/>
                </a:solidFill>
                <a:effectLst/>
                <a:latin typeface="Bahnschrift SemiBold" panose="020B0502040204020203" pitchFamily="34" charset="0"/>
              </a:rPr>
              <a:t>Δ</a:t>
            </a:r>
            <a:r>
              <a:rPr lang="en-US" sz="1800" b="0" i="0" dirty="0">
                <a:solidFill>
                  <a:srgbClr val="467599"/>
                </a:solidFill>
                <a:effectLst/>
                <a:latin typeface="Bahnschrift SemiBold" panose="020B0502040204020203" pitchFamily="34" charset="0"/>
              </a:rPr>
              <a:t>E</a:t>
            </a:r>
            <a:r>
              <a:rPr lang="en-US" sz="1800" b="0" i="0" baseline="-25000" dirty="0">
                <a:solidFill>
                  <a:srgbClr val="467599"/>
                </a:solidFill>
                <a:effectLst/>
                <a:latin typeface="Bahnschrift SemiBold" panose="020B0502040204020203" pitchFamily="34" charset="0"/>
              </a:rPr>
              <a:t>76</a:t>
            </a:r>
            <a:r>
              <a:rPr lang="en-US" sz="1800" b="0" i="0" dirty="0">
                <a:solidFill>
                  <a:srgbClr val="202124"/>
                </a:solidFill>
                <a:effectLst/>
              </a:rPr>
              <a:t>.</a:t>
            </a:r>
            <a:endParaRPr lang="en-US" sz="1800" dirty="0">
              <a:solidFill>
                <a:srgbClr val="202124"/>
              </a:solidFill>
            </a:endParaRPr>
          </a:p>
        </p:txBody>
      </p:sp>
      <p:sp>
        <p:nvSpPr>
          <p:cNvPr id="5" name="Slide Number Placeholder 4">
            <a:extLst>
              <a:ext uri="{FF2B5EF4-FFF2-40B4-BE49-F238E27FC236}">
                <a16:creationId xmlns:a16="http://schemas.microsoft.com/office/drawing/2014/main" id="{A7E602C3-0AB4-2002-FC92-5591EECCA97C}"/>
              </a:ext>
            </a:extLst>
          </p:cNvPr>
          <p:cNvSpPr>
            <a:spLocks noGrp="1"/>
          </p:cNvSpPr>
          <p:nvPr>
            <p:ph type="sldNum" sz="quarter" idx="12"/>
          </p:nvPr>
        </p:nvSpPr>
        <p:spPr/>
        <p:txBody>
          <a:bodyPr/>
          <a:lstStyle/>
          <a:p>
            <a:fld id="{8262CFD8-7A98-47E6-A2CC-B17DDA24BA0E}" type="slidenum">
              <a:rPr lang="en-US" smtClean="0"/>
              <a:t>9</a:t>
            </a:fld>
            <a:endParaRPr lang="en-US"/>
          </a:p>
        </p:txBody>
      </p:sp>
      <p:grpSp>
        <p:nvGrpSpPr>
          <p:cNvPr id="11" name="Group 10">
            <a:extLst>
              <a:ext uri="{FF2B5EF4-FFF2-40B4-BE49-F238E27FC236}">
                <a16:creationId xmlns:a16="http://schemas.microsoft.com/office/drawing/2014/main" id="{50C37E3E-1408-295C-2C2E-31250CC78128}"/>
              </a:ext>
            </a:extLst>
          </p:cNvPr>
          <p:cNvGrpSpPr/>
          <p:nvPr/>
        </p:nvGrpSpPr>
        <p:grpSpPr>
          <a:xfrm>
            <a:off x="2297256" y="3211096"/>
            <a:ext cx="4549488" cy="3145255"/>
            <a:chOff x="742948" y="3318032"/>
            <a:chExt cx="4549488" cy="3145255"/>
          </a:xfrm>
        </p:grpSpPr>
        <p:grpSp>
          <p:nvGrpSpPr>
            <p:cNvPr id="8" name="Group 7">
              <a:extLst>
                <a:ext uri="{FF2B5EF4-FFF2-40B4-BE49-F238E27FC236}">
                  <a16:creationId xmlns:a16="http://schemas.microsoft.com/office/drawing/2014/main" id="{FC7BA2AB-562D-B1B1-C0B5-9AB9A465E38E}"/>
                </a:ext>
              </a:extLst>
            </p:cNvPr>
            <p:cNvGrpSpPr>
              <a:grpSpLocks noChangeAspect="1"/>
            </p:cNvGrpSpPr>
            <p:nvPr/>
          </p:nvGrpSpPr>
          <p:grpSpPr>
            <a:xfrm>
              <a:off x="2114549" y="3447670"/>
              <a:ext cx="3177887" cy="3015617"/>
              <a:chOff x="655320" y="554722"/>
              <a:chExt cx="3533508" cy="3353073"/>
            </a:xfrm>
          </p:grpSpPr>
          <p:pic>
            <p:nvPicPr>
              <p:cNvPr id="6" name="Picture 12">
                <a:extLst>
                  <a:ext uri="{FF2B5EF4-FFF2-40B4-BE49-F238E27FC236}">
                    <a16:creationId xmlns:a16="http://schemas.microsoft.com/office/drawing/2014/main" id="{F161C161-F18F-854C-9173-FE9D851C7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08" t="77646" r="48988"/>
              <a:stretch/>
            </p:blipFill>
            <p:spPr bwMode="auto">
              <a:xfrm>
                <a:off x="655320" y="554722"/>
                <a:ext cx="3533508" cy="12110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71B58B5-A3D7-8C8F-199F-B4A8C51F73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8" t="77646" r="48988"/>
              <a:stretch/>
            </p:blipFill>
            <p:spPr bwMode="auto">
              <a:xfrm>
                <a:off x="655320" y="2696696"/>
                <a:ext cx="3533508" cy="1211099"/>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Picture 12">
              <a:extLst>
                <a:ext uri="{FF2B5EF4-FFF2-40B4-BE49-F238E27FC236}">
                  <a16:creationId xmlns:a16="http://schemas.microsoft.com/office/drawing/2014/main" id="{AEB56366-43B2-FBDA-2837-C8179FD0F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 t="1703" r="82223" b="84385"/>
            <a:stretch/>
          </p:blipFill>
          <p:spPr bwMode="auto">
            <a:xfrm>
              <a:off x="742948" y="3318032"/>
              <a:ext cx="1371600" cy="9695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708341F5-3209-06F0-7AB7-82B9EE933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6" t="1578" r="82320" b="84420"/>
            <a:stretch/>
          </p:blipFill>
          <p:spPr bwMode="auto">
            <a:xfrm>
              <a:off x="742948" y="5247002"/>
              <a:ext cx="1371600" cy="98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2603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1558</TotalTime>
  <Words>1296</Words>
  <Application>Microsoft Office PowerPoint</Application>
  <PresentationFormat>On-screen Show (4:3)</PresentationFormat>
  <Paragraphs>109</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Bahnschrift</vt:lpstr>
      <vt:lpstr>Bahnschrift Condensed</vt:lpstr>
      <vt:lpstr>Bahnschrift Light</vt:lpstr>
      <vt:lpstr>Bahnschrift SemiBold</vt:lpstr>
      <vt:lpstr>Bahnschrift SemiBold Condensed</vt:lpstr>
      <vt:lpstr>Bahnschrift SemiLight</vt:lpstr>
      <vt:lpstr>Calibri</vt:lpstr>
      <vt:lpstr>Cambria Math</vt:lpstr>
      <vt:lpstr>Wingdings</vt:lpstr>
      <vt:lpstr>Office Theme</vt:lpstr>
      <vt:lpstr>PowerPoint Presentation</vt:lpstr>
      <vt:lpstr>  objectives</vt:lpstr>
      <vt:lpstr>Background</vt:lpstr>
      <vt:lpstr>Methodology</vt:lpstr>
      <vt:lpstr>Procedure</vt:lpstr>
      <vt:lpstr>White Balancing</vt:lpstr>
      <vt:lpstr>Color Simulation</vt:lpstr>
      <vt:lpstr>Discussion</vt:lpstr>
      <vt:lpstr>Color Difference</vt:lpstr>
      <vt:lpstr>PowerPoint Presentation</vt:lpstr>
      <vt:lpstr>PowerPoint Presentation</vt:lpstr>
      <vt:lpstr>PowerPoint Presentation</vt:lpstr>
      <vt:lpstr>Hyperspectral imaging</vt:lpstr>
      <vt:lpstr>CAVE Dataset</vt:lpstr>
      <vt:lpstr>Simulations</vt:lpstr>
      <vt:lpstr>More Renditions</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12</cp:revision>
  <dcterms:created xsi:type="dcterms:W3CDTF">2022-05-28T03:01:51Z</dcterms:created>
  <dcterms:modified xsi:type="dcterms:W3CDTF">2022-06-06T16:31:53Z</dcterms:modified>
</cp:coreProperties>
</file>